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47"/>
  </p:notesMasterIdLst>
  <p:sldIdLst>
    <p:sldId id="256" r:id="rId2"/>
    <p:sldId id="323" r:id="rId3"/>
    <p:sldId id="288" r:id="rId4"/>
    <p:sldId id="289" r:id="rId5"/>
    <p:sldId id="290" r:id="rId6"/>
    <p:sldId id="291" r:id="rId7"/>
    <p:sldId id="292" r:id="rId8"/>
    <p:sldId id="306" r:id="rId9"/>
    <p:sldId id="293" r:id="rId10"/>
    <p:sldId id="294" r:id="rId11"/>
    <p:sldId id="307" r:id="rId12"/>
    <p:sldId id="295" r:id="rId13"/>
    <p:sldId id="296" r:id="rId14"/>
    <p:sldId id="297" r:id="rId15"/>
    <p:sldId id="298" r:id="rId16"/>
    <p:sldId id="308" r:id="rId17"/>
    <p:sldId id="299" r:id="rId18"/>
    <p:sldId id="309" r:id="rId19"/>
    <p:sldId id="300" r:id="rId20"/>
    <p:sldId id="301" r:id="rId21"/>
    <p:sldId id="310" r:id="rId22"/>
    <p:sldId id="311" r:id="rId23"/>
    <p:sldId id="312" r:id="rId24"/>
    <p:sldId id="313" r:id="rId25"/>
    <p:sldId id="302" r:id="rId26"/>
    <p:sldId id="314" r:id="rId27"/>
    <p:sldId id="303" r:id="rId28"/>
    <p:sldId id="305" r:id="rId29"/>
    <p:sldId id="304" r:id="rId30"/>
    <p:sldId id="317" r:id="rId31"/>
    <p:sldId id="318" r:id="rId32"/>
    <p:sldId id="319" r:id="rId33"/>
    <p:sldId id="320" r:id="rId34"/>
    <p:sldId id="321" r:id="rId35"/>
    <p:sldId id="322" r:id="rId36"/>
    <p:sldId id="324" r:id="rId37"/>
    <p:sldId id="325" r:id="rId38"/>
    <p:sldId id="326" r:id="rId39"/>
    <p:sldId id="328" r:id="rId40"/>
    <p:sldId id="329" r:id="rId41"/>
    <p:sldId id="330" r:id="rId42"/>
    <p:sldId id="327" r:id="rId43"/>
    <p:sldId id="315" r:id="rId44"/>
    <p:sldId id="316" r:id="rId45"/>
    <p:sldId id="276" r:id="rId46"/>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ga Del Cerro" initials="MDC" lastIdx="1" clrIdx="0">
    <p:extLst>
      <p:ext uri="{19B8F6BF-5375-455C-9EA6-DF929625EA0E}">
        <p15:presenceInfo xmlns:p15="http://schemas.microsoft.com/office/powerpoint/2012/main" userId="S-1-5-21-1153645878-2071413259-3900626725-16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FFFF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219" autoAdjust="0"/>
  </p:normalViewPr>
  <p:slideViewPr>
    <p:cSldViewPr>
      <p:cViewPr varScale="1">
        <p:scale>
          <a:sx n="97" d="100"/>
          <a:sy n="97" d="100"/>
        </p:scale>
        <p:origin x="30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00E709B-AD66-480A-B501-D2BC52A63808}" type="datetimeFigureOut">
              <a:rPr lang="es-ES" smtClean="0"/>
              <a:pPr/>
              <a:t>20/10/2022</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8CBAF81-1740-4E94-9B94-A87F64165FE8}" type="slidenum">
              <a:rPr lang="es-ES" smtClean="0"/>
              <a:pPr/>
              <a:t>‹Nº›</a:t>
            </a:fld>
            <a:endParaRPr lang="es-ES"/>
          </a:p>
        </p:txBody>
      </p:sp>
    </p:spTree>
    <p:extLst>
      <p:ext uri="{BB962C8B-B14F-4D97-AF65-F5344CB8AC3E}">
        <p14:creationId xmlns:p14="http://schemas.microsoft.com/office/powerpoint/2010/main" val="595254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556FCF94-B921-4081-A41F-40D24EF94CE4}" type="datetimeFigureOut">
              <a:rPr lang="es-ES" smtClean="0"/>
              <a:pPr/>
              <a:t>20/10/2022</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FA41994-CC79-4E48-B96A-3A0DC1758AE8}" type="slidenum">
              <a:rPr lang="es-ES" smtClean="0"/>
              <a:pPr/>
              <a:t>‹Nº›</a:t>
            </a:fld>
            <a:endParaRPr lang="es-E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56FCF94-B921-4081-A41F-40D24EF94CE4}" type="datetimeFigureOut">
              <a:rPr lang="es-ES" smtClean="0"/>
              <a:pPr/>
              <a:t>20/10/2022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FA41994-CC79-4E48-B96A-3A0DC1758AE8}" type="slidenum">
              <a:rPr lang="es-ES" smtClean="0"/>
              <a:pPr/>
              <a:t>‹Nº›</a:t>
            </a:fld>
            <a:endParaRPr lang="es-E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56FCF94-B921-4081-A41F-40D24EF94CE4}" type="datetimeFigureOut">
              <a:rPr lang="es-ES" smtClean="0"/>
              <a:pPr/>
              <a:t>20/10/2022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FA41994-CC79-4E48-B96A-3A0DC1758AE8}" type="slidenum">
              <a:rPr lang="es-ES" smtClean="0"/>
              <a:pPr/>
              <a:t>‹Nº›</a:t>
            </a:fld>
            <a:endParaRPr lang="es-E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556FCF94-B921-4081-A41F-40D24EF94CE4}" type="datetimeFigureOut">
              <a:rPr lang="es-ES" smtClean="0"/>
              <a:pPr/>
              <a:t>20/10/2022</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4FA41994-CC79-4E48-B96A-3A0DC1758AE8}" type="slidenum">
              <a:rPr lang="es-ES" smtClean="0"/>
              <a:pPr/>
              <a:t>‹Nº›</a:t>
            </a:fld>
            <a:endParaRPr lang="es-E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556FCF94-B921-4081-A41F-40D24EF94CE4}" type="datetimeFigureOut">
              <a:rPr lang="es-ES" smtClean="0"/>
              <a:pPr/>
              <a:t>20/10/2022</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4FA41994-CC79-4E48-B96A-3A0DC1758AE8}"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556FCF94-B921-4081-A41F-40D24EF94CE4}" type="datetimeFigureOut">
              <a:rPr lang="es-ES" smtClean="0"/>
              <a:pPr/>
              <a:t>20/10/2022</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4FA41994-CC79-4E48-B96A-3A0DC1758AE8}" type="slidenum">
              <a:rPr lang="es-ES" smtClean="0"/>
              <a:pPr/>
              <a:t>‹Nº›</a:t>
            </a:fld>
            <a:endParaRPr lang="es-E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556FCF94-B921-4081-A41F-40D24EF94CE4}" type="datetimeFigureOut">
              <a:rPr lang="es-ES" smtClean="0"/>
              <a:pPr/>
              <a:t>20/10/2022</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4FA41994-CC79-4E48-B96A-3A0DC1758AE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56FCF94-B921-4081-A41F-40D24EF94CE4}" type="datetimeFigureOut">
              <a:rPr lang="es-ES" smtClean="0"/>
              <a:pPr/>
              <a:t>20/10/2022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FA41994-CC79-4E48-B96A-3A0DC1758AE8}" type="slidenum">
              <a:rPr lang="es-ES" smtClean="0"/>
              <a:pPr/>
              <a:t>‹Nº›</a:t>
            </a:fld>
            <a:endParaRPr lang="es-E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556FCF94-B921-4081-A41F-40D24EF94CE4}" type="datetimeFigureOut">
              <a:rPr lang="es-ES" smtClean="0"/>
              <a:pPr/>
              <a:t>20/10/2022</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4FA41994-CC79-4E48-B96A-3A0DC1758AE8}" type="slidenum">
              <a:rPr lang="es-ES" smtClean="0"/>
              <a:pPr/>
              <a:t>‹Nº›</a:t>
            </a:fld>
            <a:endParaRPr lang="es-E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556FCF94-B921-4081-A41F-40D24EF94CE4}" type="datetimeFigureOut">
              <a:rPr lang="es-ES" smtClean="0"/>
              <a:pPr/>
              <a:t>20/10/2022</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4FA41994-CC79-4E48-B96A-3A0DC1758AE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556FCF94-B921-4081-A41F-40D24EF94CE4}" type="datetimeFigureOut">
              <a:rPr lang="es-ES" smtClean="0"/>
              <a:pPr/>
              <a:t>20/10/2022</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4FA41994-CC79-4E48-B96A-3A0DC1758AE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56FCF94-B921-4081-A41F-40D24EF94CE4}" type="datetimeFigureOut">
              <a:rPr lang="es-ES" smtClean="0"/>
              <a:pPr/>
              <a:t>20/10/2022</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FA41994-CC79-4E48-B96A-3A0DC1758AE8}"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ransition>
    <p:wipe dir="r"/>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504" y="1916832"/>
            <a:ext cx="8640960" cy="1724018"/>
          </a:xfrm>
        </p:spPr>
        <p:txBody>
          <a:bodyPr>
            <a:normAutofit fontScale="90000"/>
          </a:bodyPr>
          <a:lstStyle/>
          <a:p>
            <a:pPr algn="ctr"/>
            <a:br>
              <a:rPr lang="es-ES" dirty="0"/>
            </a:br>
            <a:r>
              <a:rPr lang="es-ES" dirty="0"/>
              <a:t> </a:t>
            </a:r>
            <a:r>
              <a:rPr lang="es-ES" b="1" u="sng" dirty="0">
                <a:effectLst/>
              </a:rPr>
              <a:t>Evitando la victimización secundaria. Procedimientos sensibles al trauma</a:t>
            </a:r>
            <a:endParaRPr lang="es-ES" sz="4000" b="1" u="sng" dirty="0">
              <a:latin typeface="Arial Narrow" panose="020B0606020202030204" pitchFamily="34" charset="0"/>
            </a:endParaRPr>
          </a:p>
        </p:txBody>
      </p:sp>
      <p:sp>
        <p:nvSpPr>
          <p:cNvPr id="3" name="2 Subtítulo"/>
          <p:cNvSpPr>
            <a:spLocks noGrp="1"/>
          </p:cNvSpPr>
          <p:nvPr>
            <p:ph type="subTitle" idx="1"/>
          </p:nvPr>
        </p:nvSpPr>
        <p:spPr>
          <a:xfrm>
            <a:off x="-3636912" y="4509120"/>
            <a:ext cx="6400800" cy="1752600"/>
          </a:xfrm>
        </p:spPr>
        <p:txBody>
          <a:bodyPr>
            <a:normAutofit/>
          </a:bodyPr>
          <a:lstStyle/>
          <a:p>
            <a:endParaRPr lang="es-ES" sz="2000" b="1" dirty="0"/>
          </a:p>
          <a:p>
            <a:r>
              <a:rPr lang="es-ES" sz="2000" b="1" dirty="0"/>
              <a:t>MARGA CERRO </a:t>
            </a:r>
            <a:br>
              <a:rPr lang="es-ES" sz="2000" b="1" dirty="0"/>
            </a:br>
            <a:r>
              <a:rPr lang="es-ES" sz="2000" b="1" dirty="0"/>
              <a:t>Decana ICATA</a:t>
            </a:r>
          </a:p>
          <a:p>
            <a:r>
              <a:rPr lang="es-ES" sz="2000" b="1" dirty="0"/>
              <a:t>Consejera CGAE</a:t>
            </a:r>
          </a:p>
          <a:p>
            <a:endParaRPr lang="es-ES" sz="2000" b="1" dirty="0"/>
          </a:p>
          <a:p>
            <a:endParaRPr lang="es-ES" sz="2000" b="1" dirty="0"/>
          </a:p>
          <a:p>
            <a:endParaRPr lang="es-ES" sz="2000" b="1" dirty="0"/>
          </a:p>
        </p:txBody>
      </p:sp>
      <p:sp>
        <p:nvSpPr>
          <p:cNvPr id="4" name="Rectángulo 3"/>
          <p:cNvSpPr/>
          <p:nvPr/>
        </p:nvSpPr>
        <p:spPr>
          <a:xfrm>
            <a:off x="6920720" y="6381328"/>
            <a:ext cx="1627369" cy="369332"/>
          </a:xfrm>
          <a:prstGeom prst="rect">
            <a:avLst/>
          </a:prstGeom>
        </p:spPr>
        <p:txBody>
          <a:bodyPr wrap="none">
            <a:spAutoFit/>
          </a:bodyPr>
          <a:lstStyle/>
          <a:p>
            <a:r>
              <a:rPr lang="es-ES" b="1" dirty="0"/>
              <a:t>HUELVA 2022</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0239E-A117-4BB6-ACD2-14CFC4C56508}"/>
              </a:ext>
            </a:extLst>
          </p:cNvPr>
          <p:cNvSpPr>
            <a:spLocks noGrp="1"/>
          </p:cNvSpPr>
          <p:nvPr>
            <p:ph type="title"/>
          </p:nvPr>
        </p:nvSpPr>
        <p:spPr/>
        <p:txBody>
          <a:bodyPr/>
          <a:lstStyle/>
          <a:p>
            <a:r>
              <a:rPr lang="es-ES" b="1" dirty="0">
                <a:ln w="6350">
                  <a:solidFill>
                    <a:srgbClr val="FF388C">
                      <a:shade val="43000"/>
                    </a:srgbClr>
                  </a:solidFill>
                </a:ln>
                <a:solidFill>
                  <a:srgbClr val="FF388C">
                    <a:tint val="83000"/>
                    <a:satMod val="150000"/>
                  </a:srgbClr>
                </a:solidFill>
                <a:latin typeface="Arial Narrow" panose="020B0606020202030204" pitchFamily="34" charset="0"/>
              </a:rPr>
              <a:t>2.1. Modificación del artículo 94 C.c</a:t>
            </a:r>
            <a:endParaRPr lang="es-ES" dirty="0"/>
          </a:p>
        </p:txBody>
      </p:sp>
      <p:sp>
        <p:nvSpPr>
          <p:cNvPr id="3" name="Marcador de contenido 2">
            <a:extLst>
              <a:ext uri="{FF2B5EF4-FFF2-40B4-BE49-F238E27FC236}">
                <a16:creationId xmlns:a16="http://schemas.microsoft.com/office/drawing/2014/main" id="{AE08C36B-A85F-43E2-9144-C11D7EBA1FB0}"/>
              </a:ext>
            </a:extLst>
          </p:cNvPr>
          <p:cNvSpPr>
            <a:spLocks noGrp="1"/>
          </p:cNvSpPr>
          <p:nvPr>
            <p:ph idx="1"/>
          </p:nvPr>
        </p:nvSpPr>
        <p:spPr/>
        <p:txBody>
          <a:bodyPr>
            <a:normAutofit fontScale="70000" lnSpcReduction="20000"/>
          </a:bodyPr>
          <a:lstStyle/>
          <a:p>
            <a:pPr indent="228600" algn="just">
              <a:lnSpc>
                <a:spcPct val="150000"/>
              </a:lnSpc>
              <a:spcAft>
                <a:spcPts val="800"/>
              </a:spcAft>
            </a:pPr>
            <a:r>
              <a:rPr lang="es-ES" sz="3400" dirty="0">
                <a:latin typeface="Arial Narrow" panose="020B0606020202030204" pitchFamily="34" charset="0"/>
                <a:ea typeface="Calibri" panose="020F0502020204030204" pitchFamily="34" charset="0"/>
                <a:cs typeface="Times New Roman" panose="02020603050405020304" pitchFamily="18" charset="0"/>
              </a:rPr>
              <a:t>d).- Se añade al artículo 94 del Código Civil la previsión de que </a:t>
            </a:r>
            <a:r>
              <a:rPr lang="es-ES" sz="3400" b="1" dirty="0">
                <a:latin typeface="Arial Narrow" panose="020B0606020202030204" pitchFamily="34" charset="0"/>
                <a:ea typeface="Calibri" panose="020F0502020204030204" pitchFamily="34" charset="0"/>
                <a:cs typeface="Times New Roman" panose="02020603050405020304" pitchFamily="18" charset="0"/>
              </a:rPr>
              <a:t>no procederá en </a:t>
            </a:r>
            <a:r>
              <a:rPr lang="es-ES" sz="3400" b="1" u="sng" dirty="0">
                <a:solidFill>
                  <a:schemeClr val="accent2">
                    <a:lumMod val="60000"/>
                    <a:lumOff val="40000"/>
                  </a:schemeClr>
                </a:solidFill>
                <a:latin typeface="Arial Narrow" panose="020B0606020202030204" pitchFamily="34" charset="0"/>
                <a:ea typeface="Calibri" panose="020F0502020204030204" pitchFamily="34" charset="0"/>
                <a:cs typeface="Times New Roman" panose="02020603050405020304" pitchFamily="18" charset="0"/>
              </a:rPr>
              <a:t>ningún caso</a:t>
            </a:r>
            <a:r>
              <a:rPr lang="es-ES" sz="3400" b="1" dirty="0">
                <a:solidFill>
                  <a:schemeClr val="accent2">
                    <a:lumMod val="60000"/>
                    <a:lumOff val="40000"/>
                  </a:schemeClr>
                </a:solidFill>
                <a:latin typeface="Arial Narrow" panose="020B0606020202030204" pitchFamily="34" charset="0"/>
                <a:ea typeface="Calibri" panose="020F0502020204030204" pitchFamily="34" charset="0"/>
                <a:cs typeface="Times New Roman" panose="02020603050405020304" pitchFamily="18" charset="0"/>
              </a:rPr>
              <a:t> </a:t>
            </a:r>
            <a:r>
              <a:rPr lang="es-ES" sz="3400" b="1" dirty="0">
                <a:latin typeface="Arial Narrow" panose="020B0606020202030204" pitchFamily="34" charset="0"/>
                <a:ea typeface="Calibri" panose="020F0502020204030204" pitchFamily="34" charset="0"/>
                <a:cs typeface="Times New Roman" panose="02020603050405020304" pitchFamily="18" charset="0"/>
              </a:rPr>
              <a:t>el establecimiento de un régimen de visitas</a:t>
            </a:r>
            <a:r>
              <a:rPr lang="es-ES" sz="3400" dirty="0">
                <a:latin typeface="Arial Narrow" panose="020B0606020202030204" pitchFamily="34" charset="0"/>
                <a:ea typeface="Calibri" panose="020F0502020204030204" pitchFamily="34" charset="0"/>
                <a:cs typeface="Times New Roman" panose="02020603050405020304" pitchFamily="18" charset="0"/>
              </a:rPr>
              <a:t> respecto del progenitor en situación de prisión, provisional o por sentencia firme, acordada en un procedimiento penal por los delitos previstos de violencia de género.</a:t>
            </a:r>
          </a:p>
          <a:p>
            <a:pPr indent="228600" algn="just">
              <a:lnSpc>
                <a:spcPct val="150000"/>
              </a:lnSpc>
              <a:spcAft>
                <a:spcPts val="800"/>
              </a:spcAft>
            </a:pPr>
            <a:r>
              <a:rPr lang="es-ES" sz="3400" dirty="0">
                <a:latin typeface="Arial Narrow" panose="020B0606020202030204" pitchFamily="34" charset="0"/>
                <a:ea typeface="Calibri" panose="020F0502020204030204" pitchFamily="34" charset="0"/>
                <a:cs typeface="Times New Roman" panose="02020603050405020304" pitchFamily="18" charset="0"/>
              </a:rPr>
              <a:t>Con ello también se da cumplimiento a la medida 205 que insta a prohibir las visitas de los menores al padre en prisión condenado por violencia de género. </a:t>
            </a:r>
          </a:p>
          <a:p>
            <a:endParaRPr lang="es-ES" dirty="0"/>
          </a:p>
        </p:txBody>
      </p:sp>
    </p:spTree>
    <p:extLst>
      <p:ext uri="{BB962C8B-B14F-4D97-AF65-F5344CB8AC3E}">
        <p14:creationId xmlns:p14="http://schemas.microsoft.com/office/powerpoint/2010/main" val="136746651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856-B570-4F2A-8E37-FA435F4B6F43}"/>
              </a:ext>
            </a:extLst>
          </p:cNvPr>
          <p:cNvSpPr>
            <a:spLocks noGrp="1"/>
          </p:cNvSpPr>
          <p:nvPr>
            <p:ph type="title"/>
          </p:nvPr>
        </p:nvSpPr>
        <p:spPr/>
        <p:txBody>
          <a:bodyPr>
            <a:normAutofit/>
          </a:bodyPr>
          <a:lstStyle/>
          <a:p>
            <a:pPr algn="just"/>
            <a:r>
              <a:rPr lang="es-ES" sz="3200" dirty="0">
                <a:latin typeface="Arial Narrow" panose="020B0606020202030204" pitchFamily="34" charset="0"/>
              </a:rPr>
              <a:t>SENTENCIA PLENO TRIBUNAL CONSTITUCIONAL  ART 94 C.c</a:t>
            </a:r>
          </a:p>
        </p:txBody>
      </p:sp>
      <p:sp>
        <p:nvSpPr>
          <p:cNvPr id="3" name="Marcador de contenido 2">
            <a:extLst>
              <a:ext uri="{FF2B5EF4-FFF2-40B4-BE49-F238E27FC236}">
                <a16:creationId xmlns:a16="http://schemas.microsoft.com/office/drawing/2014/main" id="{06966A11-1979-4C44-BB4F-CC904F64BF92}"/>
              </a:ext>
            </a:extLst>
          </p:cNvPr>
          <p:cNvSpPr>
            <a:spLocks noGrp="1"/>
          </p:cNvSpPr>
          <p:nvPr>
            <p:ph idx="1"/>
          </p:nvPr>
        </p:nvSpPr>
        <p:spPr>
          <a:xfrm>
            <a:off x="476865" y="2259513"/>
            <a:ext cx="8229600" cy="4572000"/>
          </a:xfrm>
        </p:spPr>
        <p:txBody>
          <a:bodyPr>
            <a:normAutofit/>
          </a:bodyPr>
          <a:lstStyle/>
          <a:p>
            <a:r>
              <a:rPr lang="es-ES" sz="1600" dirty="0">
                <a:latin typeface="Arial Narrow" panose="020B0606020202030204" pitchFamily="34" charset="0"/>
              </a:rPr>
              <a:t>Debe hacerse un examen conjunto y sistemático del art 94. C.c</a:t>
            </a:r>
          </a:p>
          <a:p>
            <a:r>
              <a:rPr lang="es-ES" sz="1600" dirty="0">
                <a:latin typeface="Arial Narrow" panose="020B0606020202030204" pitchFamily="34" charset="0"/>
              </a:rPr>
              <a:t>No priva de forma AUTOMATICA al progenitor del régimen de visitas o estancia.</a:t>
            </a:r>
          </a:p>
          <a:p>
            <a:r>
              <a:rPr lang="es-ES" sz="1600" dirty="0">
                <a:latin typeface="Arial Narrow" panose="020B0606020202030204" pitchFamily="34" charset="0"/>
              </a:rPr>
              <a:t>La decisión se atribuye a la autoridad judicial que decidirá si acuerda régimen o si suspende.</a:t>
            </a:r>
          </a:p>
          <a:p>
            <a:r>
              <a:rPr lang="es-ES" sz="1600" dirty="0">
                <a:latin typeface="Arial Narrow" panose="020B0606020202030204" pitchFamily="34" charset="0"/>
              </a:rPr>
              <a:t>Incluso si el progenitor está incurso en un proceso penal, no hay automatismo.</a:t>
            </a:r>
          </a:p>
          <a:p>
            <a:r>
              <a:rPr lang="es-ES" sz="1600" dirty="0">
                <a:latin typeface="Arial Narrow" panose="020B0606020202030204" pitchFamily="34" charset="0"/>
              </a:rPr>
              <a:t> Resolución motivada en atención al interés del menor</a:t>
            </a:r>
          </a:p>
          <a:p>
            <a:r>
              <a:rPr lang="es-ES" sz="1600" dirty="0">
                <a:latin typeface="Arial Narrow" panose="020B0606020202030204" pitchFamily="34" charset="0"/>
              </a:rPr>
              <a:t>No existe una predeterminación legalmente la privación del régimen de visita o estancia  a ninguno de los progenitores</a:t>
            </a:r>
          </a:p>
          <a:p>
            <a:r>
              <a:rPr lang="es-ES" sz="1600" dirty="0">
                <a:latin typeface="Arial Narrow" panose="020B0606020202030204" pitchFamily="34" charset="0"/>
              </a:rPr>
              <a:t>Se debe valorar en la resolución la incidencia del delito en la relación paterno o materno filial</a:t>
            </a:r>
          </a:p>
          <a:p>
            <a:r>
              <a:rPr lang="es-ES" sz="1600" dirty="0">
                <a:latin typeface="Arial Narrow" panose="020B0606020202030204" pitchFamily="34" charset="0"/>
              </a:rPr>
              <a:t>Debe valorar entre otras cuestiones las consecuencias irremediables que el transcurso del tiempo de duración de la instrucción tenga en la relaciones entre el niño y el progenitor que no vive con él</a:t>
            </a:r>
          </a:p>
          <a:p>
            <a:r>
              <a:rPr lang="es-ES" sz="1600" dirty="0">
                <a:latin typeface="Arial Narrow" panose="020B0606020202030204" pitchFamily="34" charset="0"/>
              </a:rPr>
              <a:t>IMPORTANTE: debe adoptar medidas eficientes y razonables para proteger a los niños</a:t>
            </a:r>
          </a:p>
          <a:p>
            <a:endParaRPr lang="es-ES" sz="1600" dirty="0">
              <a:latin typeface="Arial Narrow" panose="020B0606020202030204" pitchFamily="34" charset="0"/>
            </a:endParaRPr>
          </a:p>
        </p:txBody>
      </p:sp>
    </p:spTree>
    <p:extLst>
      <p:ext uri="{BB962C8B-B14F-4D97-AF65-F5344CB8AC3E}">
        <p14:creationId xmlns:p14="http://schemas.microsoft.com/office/powerpoint/2010/main" val="102369733"/>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4AB7DD-0D3D-46CA-94AC-955F077530E6}"/>
              </a:ext>
            </a:extLst>
          </p:cNvPr>
          <p:cNvSpPr>
            <a:spLocks noGrp="1"/>
          </p:cNvSpPr>
          <p:nvPr>
            <p:ph type="title"/>
          </p:nvPr>
        </p:nvSpPr>
        <p:spPr/>
        <p:txBody>
          <a:bodyPr>
            <a:normAutofit/>
          </a:bodyPr>
          <a:lstStyle/>
          <a:p>
            <a:r>
              <a:rPr lang="es-ES" b="1" dirty="0">
                <a:effectLst/>
                <a:latin typeface="Arial Narrow" panose="020B0606020202030204" pitchFamily="34" charset="0"/>
                <a:ea typeface="Calibri" panose="020F0502020204030204" pitchFamily="34" charset="0"/>
                <a:cs typeface="Times New Roman" panose="02020603050405020304" pitchFamily="18" charset="0"/>
              </a:rPr>
              <a:t>2.2 Artículo 156 del Código Civil. </a:t>
            </a:r>
            <a:endParaRPr lang="es-ES" dirty="0">
              <a:latin typeface="Arial Narrow" panose="020B0606020202030204" pitchFamily="34" charset="0"/>
            </a:endParaRPr>
          </a:p>
        </p:txBody>
      </p:sp>
      <p:sp>
        <p:nvSpPr>
          <p:cNvPr id="3" name="Marcador de contenido 2">
            <a:extLst>
              <a:ext uri="{FF2B5EF4-FFF2-40B4-BE49-F238E27FC236}">
                <a16:creationId xmlns:a16="http://schemas.microsoft.com/office/drawing/2014/main" id="{6991FC15-3BA5-4DFF-8D22-6EE68A164FF7}"/>
              </a:ext>
            </a:extLst>
          </p:cNvPr>
          <p:cNvSpPr>
            <a:spLocks noGrp="1"/>
          </p:cNvSpPr>
          <p:nvPr>
            <p:ph idx="1"/>
          </p:nvPr>
        </p:nvSpPr>
        <p:spPr/>
        <p:txBody>
          <a:bodyPr>
            <a:normAutofit fontScale="47500" lnSpcReduction="20000"/>
          </a:bodyPr>
          <a:lstStyle/>
          <a:p>
            <a:pPr indent="228600" algn="just">
              <a:lnSpc>
                <a:spcPct val="150000"/>
              </a:lnSpc>
              <a:spcAft>
                <a:spcPts val="800"/>
              </a:spcAft>
            </a:pPr>
            <a:r>
              <a:rPr lang="es-ES" sz="3200" b="1" u="sng" dirty="0">
                <a:latin typeface="Calibri" panose="020F0502020204030204" pitchFamily="34" charset="0"/>
                <a:ea typeface="Calibri" panose="020F0502020204030204" pitchFamily="34" charset="0"/>
                <a:cs typeface="Times New Roman" panose="02020603050405020304" pitchFamily="18" charset="0"/>
              </a:rPr>
              <a:t>segundo párrafo </a:t>
            </a:r>
            <a:r>
              <a:rPr lang="es-ES" sz="3200" dirty="0">
                <a:latin typeface="Calibri" panose="020F0502020204030204" pitchFamily="34" charset="0"/>
                <a:ea typeface="Calibri" panose="020F0502020204030204" pitchFamily="34" charset="0"/>
                <a:cs typeface="Times New Roman" panose="02020603050405020304" pitchFamily="18" charset="0"/>
              </a:rPr>
              <a:t>“</a:t>
            </a:r>
            <a:r>
              <a:rPr lang="es-ES" sz="3200" i="1" dirty="0">
                <a:latin typeface="Calibri" panose="020F0502020204030204" pitchFamily="34" charset="0"/>
                <a:ea typeface="Calibri" panose="020F0502020204030204" pitchFamily="34" charset="0"/>
                <a:cs typeface="Times New Roman" panose="02020603050405020304" pitchFamily="18" charset="0"/>
              </a:rPr>
              <a:t>Dictada una sentencia condenatoria y mientras no se extinga la responsabilidad penal o iniciado un procedimiento penal contra uno de los progenitores por atentar contra la vida, la integridad física, la libertad, la integridad moral o la libertad e indemnidad sexual de los hijos o hijas comunes menores de edad, o por atentar contra el otro progenitor, bastará el consentimiento de este para la atención y asistencia psicológica de los hijos e hijas menores de edad, debiendo el primero ser informado previamente. Lo anterior será igualmente aplicable, aunque no se haya interpuesto denuncia previa, cuando la mujer esté recibiendo asistencia en un servicio especializado de violencia de género, siempre que medie informe emitido por dicho servicio que acredite dicha situación. Si la asistencia hubiera de prestarse a los hijos e hijas mayores de dieciséis años se precisará en todo caso el consentimiento expreso de estos</a:t>
            </a:r>
            <a:r>
              <a:rPr lang="es-ES" sz="3200" dirty="0">
                <a:latin typeface="Calibri" panose="020F0502020204030204" pitchFamily="34" charset="0"/>
                <a:ea typeface="Calibri" panose="020F0502020204030204" pitchFamily="34" charset="0"/>
                <a:cs typeface="Times New Roman" panose="02020603050405020304" pitchFamily="18" charset="0"/>
              </a:rPr>
              <a:t>.”</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243443293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A22CAC-BE58-4597-A420-18BC2A667FD2}"/>
              </a:ext>
            </a:extLst>
          </p:cNvPr>
          <p:cNvSpPr>
            <a:spLocks noGrp="1"/>
          </p:cNvSpPr>
          <p:nvPr>
            <p:ph type="title"/>
          </p:nvPr>
        </p:nvSpPr>
        <p:spPr/>
        <p:txBody>
          <a:bodyPr/>
          <a:lstStyle/>
          <a:p>
            <a:r>
              <a:rPr lang="es-ES" b="1" dirty="0">
                <a:ln w="6350">
                  <a:solidFill>
                    <a:srgbClr val="FF388C">
                      <a:shade val="43000"/>
                    </a:srgbClr>
                  </a:solidFill>
                </a:ln>
                <a:solidFill>
                  <a:srgbClr val="FF388C">
                    <a:tint val="83000"/>
                    <a:satMod val="150000"/>
                  </a:srgbClr>
                </a:solidFill>
                <a:effectLst/>
                <a:latin typeface="Arial Narrow" panose="020B0606020202030204" pitchFamily="34" charset="0"/>
                <a:ea typeface="Calibri" panose="020F0502020204030204" pitchFamily="34" charset="0"/>
                <a:cs typeface="Times New Roman" panose="02020603050405020304" pitchFamily="18" charset="0"/>
              </a:rPr>
              <a:t>2.2 Artículo 156 del Código Civil. </a:t>
            </a:r>
            <a:endParaRPr lang="es-ES" dirty="0"/>
          </a:p>
        </p:txBody>
      </p:sp>
      <p:sp>
        <p:nvSpPr>
          <p:cNvPr id="3" name="Marcador de contenido 2">
            <a:extLst>
              <a:ext uri="{FF2B5EF4-FFF2-40B4-BE49-F238E27FC236}">
                <a16:creationId xmlns:a16="http://schemas.microsoft.com/office/drawing/2014/main" id="{E96C6D8D-04EC-4A59-8B85-72404DA93150}"/>
              </a:ext>
            </a:extLst>
          </p:cNvPr>
          <p:cNvSpPr>
            <a:spLocks noGrp="1"/>
          </p:cNvSpPr>
          <p:nvPr>
            <p:ph idx="1"/>
          </p:nvPr>
        </p:nvSpPr>
        <p:spPr/>
        <p:txBody>
          <a:bodyPr>
            <a:normAutofit fontScale="85000" lnSpcReduction="10000"/>
          </a:bodyPr>
          <a:lstStyle/>
          <a:p>
            <a:r>
              <a:rPr lang="es-ES" dirty="0">
                <a:latin typeface="Arial Narrow" panose="020B0606020202030204" pitchFamily="34" charset="0"/>
              </a:rPr>
              <a:t>REQUISITOS ATENCION/ASISTENCIA PSICOLÓGICA:</a:t>
            </a:r>
          </a:p>
          <a:p>
            <a:pPr lvl="0" indent="228600" algn="just">
              <a:lnSpc>
                <a:spcPct val="150000"/>
              </a:lnSpc>
              <a:spcAft>
                <a:spcPts val="800"/>
              </a:spcAft>
              <a:buClr>
                <a:srgbClr val="FF388C"/>
              </a:buClr>
            </a:pP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sentencia condenatoria, no extinguida la responsabilidad penal o iniciado un procedimiento penal contra uno de los progenitores </a:t>
            </a:r>
          </a:p>
          <a:p>
            <a:pPr lvl="0" indent="228600" algn="just">
              <a:lnSpc>
                <a:spcPct val="150000"/>
              </a:lnSpc>
              <a:spcAft>
                <a:spcPts val="800"/>
              </a:spcAft>
              <a:buClr>
                <a:srgbClr val="FF388C"/>
              </a:buClr>
            </a:pP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Por delitos contra la vida, la integridad física, la libertad, la integridad moral o la libertad e indemnidad sexual de los hijos o hijas comunes menores de edad, o por atentar contra el otro progenitor, </a:t>
            </a:r>
          </a:p>
          <a:p>
            <a:pPr lvl="0" indent="228600" algn="just">
              <a:lnSpc>
                <a:spcPct val="150000"/>
              </a:lnSpc>
              <a:spcAft>
                <a:spcPts val="800"/>
              </a:spcAft>
              <a:buClr>
                <a:srgbClr val="FF388C"/>
              </a:buClr>
            </a:pP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basta el consentimiento del otro progenitor para la atención y asistencia psicológica de los hijos e hijas menores de edad, </a:t>
            </a:r>
          </a:p>
          <a:p>
            <a:pPr lvl="0" indent="228600" algn="just">
              <a:lnSpc>
                <a:spcPct val="150000"/>
              </a:lnSpc>
              <a:spcAft>
                <a:spcPts val="800"/>
              </a:spcAft>
              <a:buClr>
                <a:srgbClr val="FF388C"/>
              </a:buClr>
            </a:pP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Al agresor se le informará previamente.</a:t>
            </a:r>
          </a:p>
          <a:p>
            <a:pPr lvl="0" indent="228600" algn="just">
              <a:lnSpc>
                <a:spcPct val="150000"/>
              </a:lnSpc>
              <a:spcAft>
                <a:spcPts val="800"/>
              </a:spcAft>
              <a:buClr>
                <a:srgbClr val="FF388C"/>
              </a:buClr>
            </a:pP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 También se hará sin denuncia previa cuando la mujer esté recibiendo asistencia en un </a:t>
            </a:r>
            <a:r>
              <a:rPr lang="es-ES" sz="1500" b="1" i="1" dirty="0">
                <a:solidFill>
                  <a:prstClr val="white"/>
                </a:solidFill>
                <a:latin typeface="Calibri" panose="020F0502020204030204" pitchFamily="34" charset="0"/>
                <a:ea typeface="Calibri" panose="020F0502020204030204" pitchFamily="34" charset="0"/>
                <a:cs typeface="Times New Roman" panose="02020603050405020304" pitchFamily="18" charset="0"/>
              </a:rPr>
              <a:t>servicio especializado de violencia de género, y si existe </a:t>
            </a: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 informe emitido por dicho servicio que acredite la situación de violencia</a:t>
            </a:r>
          </a:p>
          <a:p>
            <a:pPr lvl="0" indent="228600" algn="just">
              <a:lnSpc>
                <a:spcPct val="150000"/>
              </a:lnSpc>
              <a:spcAft>
                <a:spcPts val="800"/>
              </a:spcAft>
              <a:buClr>
                <a:srgbClr val="FF388C"/>
              </a:buClr>
            </a:pP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 Si la asistencia hubiera de prestarse a los hijos e hijas </a:t>
            </a:r>
            <a:r>
              <a:rPr lang="es-ES" sz="1500" b="1" i="1" dirty="0">
                <a:solidFill>
                  <a:prstClr val="white"/>
                </a:solidFill>
                <a:latin typeface="Calibri" panose="020F0502020204030204" pitchFamily="34" charset="0"/>
                <a:ea typeface="Calibri" panose="020F0502020204030204" pitchFamily="34" charset="0"/>
                <a:cs typeface="Times New Roman" panose="02020603050405020304" pitchFamily="18" charset="0"/>
              </a:rPr>
              <a:t>mayores de dieciséis años </a:t>
            </a: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se precisará en todo caso el </a:t>
            </a:r>
            <a:r>
              <a:rPr lang="es-ES" sz="1500" i="1" u="sng" dirty="0">
                <a:solidFill>
                  <a:prstClr val="white"/>
                </a:solidFill>
                <a:latin typeface="Calibri" panose="020F0502020204030204" pitchFamily="34" charset="0"/>
                <a:ea typeface="Calibri" panose="020F0502020204030204" pitchFamily="34" charset="0"/>
                <a:cs typeface="Times New Roman" panose="02020603050405020304" pitchFamily="18" charset="0"/>
              </a:rPr>
              <a:t>consentimiento expreso </a:t>
            </a:r>
            <a:r>
              <a:rPr lang="es-ES" sz="1500" i="1" dirty="0">
                <a:solidFill>
                  <a:prstClr val="white"/>
                </a:solidFill>
                <a:latin typeface="Calibri" panose="020F0502020204030204" pitchFamily="34" charset="0"/>
                <a:ea typeface="Calibri" panose="020F0502020204030204" pitchFamily="34" charset="0"/>
                <a:cs typeface="Times New Roman" panose="02020603050405020304" pitchFamily="18" charset="0"/>
              </a:rPr>
              <a:t>de estos</a:t>
            </a:r>
            <a:r>
              <a:rPr lang="es-ES" sz="1500" dirty="0">
                <a:solidFill>
                  <a:prstClr val="white"/>
                </a:solidFill>
                <a:latin typeface="Calibri" panose="020F0502020204030204" pitchFamily="34" charset="0"/>
                <a:ea typeface="Calibri" panose="020F0502020204030204" pitchFamily="34" charset="0"/>
                <a:cs typeface="Times New Roman" panose="02020603050405020304" pitchFamily="18" charset="0"/>
              </a:rPr>
              <a:t>.”</a:t>
            </a:r>
            <a:endParaRPr lang="es-ES" sz="1100"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a:p>
            <a:pPr marL="64008" indent="0">
              <a:buNone/>
            </a:pPr>
            <a:endParaRPr lang="es-ES" dirty="0"/>
          </a:p>
        </p:txBody>
      </p:sp>
    </p:spTree>
    <p:extLst>
      <p:ext uri="{BB962C8B-B14F-4D97-AF65-F5344CB8AC3E}">
        <p14:creationId xmlns:p14="http://schemas.microsoft.com/office/powerpoint/2010/main" val="846718636"/>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35695D-CD14-4ACD-B95A-B6FE1FB349E4}"/>
              </a:ext>
            </a:extLst>
          </p:cNvPr>
          <p:cNvSpPr>
            <a:spLocks noGrp="1"/>
          </p:cNvSpPr>
          <p:nvPr>
            <p:ph type="title"/>
          </p:nvPr>
        </p:nvSpPr>
        <p:spPr/>
        <p:txBody>
          <a:bodyPr/>
          <a:lstStyle/>
          <a:p>
            <a:r>
              <a:rPr lang="es-ES" b="1" dirty="0">
                <a:ln w="6350">
                  <a:solidFill>
                    <a:srgbClr val="FF388C">
                      <a:shade val="43000"/>
                    </a:srgbClr>
                  </a:solidFill>
                </a:ln>
                <a:solidFill>
                  <a:srgbClr val="FF388C">
                    <a:tint val="83000"/>
                    <a:satMod val="150000"/>
                  </a:srgbClr>
                </a:solidFill>
                <a:effectLst/>
                <a:latin typeface="Arial Narrow" panose="020B0606020202030204" pitchFamily="34" charset="0"/>
                <a:ea typeface="Calibri" panose="020F0502020204030204" pitchFamily="34" charset="0"/>
                <a:cs typeface="Times New Roman" panose="02020603050405020304" pitchFamily="18" charset="0"/>
              </a:rPr>
              <a:t>2.2 Artículo 156 del Código Civil</a:t>
            </a:r>
            <a:endParaRPr lang="es-ES" dirty="0"/>
          </a:p>
        </p:txBody>
      </p:sp>
      <p:sp>
        <p:nvSpPr>
          <p:cNvPr id="3" name="Marcador de contenido 2">
            <a:extLst>
              <a:ext uri="{FF2B5EF4-FFF2-40B4-BE49-F238E27FC236}">
                <a16:creationId xmlns:a16="http://schemas.microsoft.com/office/drawing/2014/main" id="{EEF17949-292A-4167-B9B3-5C933946DB6E}"/>
              </a:ext>
            </a:extLst>
          </p:cNvPr>
          <p:cNvSpPr>
            <a:spLocks noGrp="1"/>
          </p:cNvSpPr>
          <p:nvPr>
            <p:ph idx="1"/>
          </p:nvPr>
        </p:nvSpPr>
        <p:spPr/>
        <p:txBody>
          <a:bodyPr>
            <a:normAutofit/>
          </a:bodyPr>
          <a:lstStyle/>
          <a:p>
            <a:pPr algn="just"/>
            <a:r>
              <a:rPr lang="es-ES" sz="2800" dirty="0">
                <a:latin typeface="Arial Narrow" panose="020B0606020202030204" pitchFamily="34" charset="0"/>
                <a:ea typeface="Calibri" panose="020F0502020204030204" pitchFamily="34" charset="0"/>
                <a:cs typeface="Times New Roman" panose="02020603050405020304" pitchFamily="18" charset="0"/>
              </a:rPr>
              <a:t>la </a:t>
            </a:r>
            <a:r>
              <a:rPr lang="es-ES" sz="2800" b="1" dirty="0">
                <a:solidFill>
                  <a:schemeClr val="accent2">
                    <a:lumMod val="60000"/>
                    <a:lumOff val="40000"/>
                  </a:schemeClr>
                </a:solidFill>
                <a:latin typeface="Arial Narrow" panose="020B0606020202030204" pitchFamily="34" charset="0"/>
                <a:ea typeface="Calibri" panose="020F0502020204030204" pitchFamily="34" charset="0"/>
                <a:cs typeface="Times New Roman" panose="02020603050405020304" pitchFamily="18" charset="0"/>
              </a:rPr>
              <a:t>acreditación</a:t>
            </a:r>
            <a:r>
              <a:rPr lang="es-ES" sz="2800" dirty="0">
                <a:latin typeface="Arial Narrow" panose="020B0606020202030204" pitchFamily="34" charset="0"/>
                <a:ea typeface="Calibri" panose="020F0502020204030204" pitchFamily="34" charset="0"/>
                <a:cs typeface="Times New Roman" panose="02020603050405020304" pitchFamily="18" charset="0"/>
              </a:rPr>
              <a:t> de las víctimas de violencia de género por los servicios especializados permite </a:t>
            </a:r>
            <a:r>
              <a:rPr lang="es-ES" sz="2800" i="1" u="sng" dirty="0">
                <a:latin typeface="Arial Narrow" panose="020B0606020202030204" pitchFamily="34" charset="0"/>
                <a:ea typeface="Calibri" panose="020F0502020204030204" pitchFamily="34" charset="0"/>
                <a:cs typeface="Times New Roman" panose="02020603050405020304" pitchFamily="18" charset="0"/>
              </a:rPr>
              <a:t>eximir del consentimiento del progenitor maltratador</a:t>
            </a:r>
            <a:r>
              <a:rPr lang="es-ES" sz="2800" dirty="0">
                <a:latin typeface="Arial Narrow" panose="020B0606020202030204" pitchFamily="34" charset="0"/>
                <a:ea typeface="Calibri" panose="020F0502020204030204" pitchFamily="34" charset="0"/>
                <a:cs typeface="Times New Roman" panose="02020603050405020304" pitchFamily="18" charset="0"/>
              </a:rPr>
              <a:t> para la atención y asistencia psicológica de los hijos e hijas menores de edad.</a:t>
            </a:r>
          </a:p>
          <a:p>
            <a:pPr algn="just"/>
            <a:r>
              <a:rPr lang="es-ES" sz="2800" dirty="0">
                <a:latin typeface="Arial Narrow" panose="020B0606020202030204" pitchFamily="34" charset="0"/>
                <a:cs typeface="Times New Roman" panose="02020603050405020304" pitchFamily="18" charset="0"/>
              </a:rPr>
              <a:t>la protección no se vincula a la necesidad de denuncia y proceso penal, sino que </a:t>
            </a:r>
            <a:r>
              <a:rPr lang="es-ES" sz="2800" b="1" dirty="0">
                <a:latin typeface="Arial Narrow" panose="020B0606020202030204" pitchFamily="34" charset="0"/>
                <a:cs typeface="Times New Roman" panose="02020603050405020304" pitchFamily="18" charset="0"/>
              </a:rPr>
              <a:t>bastará</a:t>
            </a:r>
            <a:r>
              <a:rPr lang="es-ES" sz="2800" dirty="0">
                <a:latin typeface="Arial Narrow" panose="020B0606020202030204" pitchFamily="34" charset="0"/>
                <a:cs typeface="Times New Roman" panose="02020603050405020304" pitchFamily="18" charset="0"/>
              </a:rPr>
              <a:t> con el “título habilitante” de los servicios especializados conforme al artículo 23 de la Ley Orgánica 1/2004</a:t>
            </a:r>
          </a:p>
        </p:txBody>
      </p:sp>
    </p:spTree>
    <p:extLst>
      <p:ext uri="{BB962C8B-B14F-4D97-AF65-F5344CB8AC3E}">
        <p14:creationId xmlns:p14="http://schemas.microsoft.com/office/powerpoint/2010/main" val="3750447015"/>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C36CDA-5D07-4D52-8E49-072A7C8356B3}"/>
              </a:ext>
            </a:extLst>
          </p:cNvPr>
          <p:cNvSpPr>
            <a:spLocks noGrp="1"/>
          </p:cNvSpPr>
          <p:nvPr>
            <p:ph type="title"/>
          </p:nvPr>
        </p:nvSpPr>
        <p:spPr>
          <a:xfrm>
            <a:off x="457200" y="267494"/>
            <a:ext cx="8229600" cy="1615314"/>
          </a:xfrm>
        </p:spPr>
        <p:txBody>
          <a:bodyPr>
            <a:normAutofit fontScale="90000"/>
          </a:bodyPr>
          <a:lstStyle/>
          <a:p>
            <a:pPr marL="448056" lvl="0" indent="228600" algn="ctr">
              <a:spcBef>
                <a:spcPct val="20000"/>
              </a:spcBef>
              <a:spcAft>
                <a:spcPts val="800"/>
              </a:spcAft>
            </a:pPr>
            <a:r>
              <a:rPr lang="es-ES" sz="3600" b="1" dirty="0">
                <a:ln w="6350">
                  <a:solidFill>
                    <a:srgbClr val="FF388C">
                      <a:shade val="43000"/>
                    </a:srgbClr>
                  </a:solidFill>
                </a:ln>
                <a:solidFill>
                  <a:srgbClr val="FF388C">
                    <a:tint val="83000"/>
                    <a:satMod val="150000"/>
                  </a:srgbClr>
                </a:solidFill>
                <a:effectLst/>
                <a:latin typeface="Arial Narrow" panose="020B0606020202030204" pitchFamily="34" charset="0"/>
                <a:cs typeface="Times New Roman" panose="02020603050405020304" pitchFamily="18" charset="0"/>
              </a:rPr>
              <a:t>Artículo 23 Acreditación de situaciones de violencia de género</a:t>
            </a:r>
            <a:r>
              <a:rPr lang="es-ES" sz="1100" b="1" dirty="0">
                <a:ln>
                  <a:noFill/>
                </a:ln>
                <a:solidFill>
                  <a:prstClr val="white"/>
                </a:solidFill>
                <a:effectLst/>
                <a:latin typeface="Arial Narrow" panose="020B0606020202030204" pitchFamily="34" charset="0"/>
                <a:ea typeface="Calibri" panose="020F0502020204030204" pitchFamily="34" charset="0"/>
                <a:cs typeface="Times New Roman" panose="02020603050405020304" pitchFamily="18" charset="0"/>
              </a:rPr>
              <a:t>:</a:t>
            </a:r>
            <a:br>
              <a:rPr lang="es-ES" sz="1100" b="1" dirty="0">
                <a:ln>
                  <a:noFill/>
                </a:ln>
                <a:solidFill>
                  <a:prstClr val="white"/>
                </a:solidFill>
                <a:effectLst/>
                <a:latin typeface="Arial Narrow" panose="020B0606020202030204" pitchFamily="34" charset="0"/>
                <a:ea typeface="Calibri" panose="020F0502020204030204" pitchFamily="34" charset="0"/>
                <a:cs typeface="Times New Roman" panose="02020603050405020304" pitchFamily="18" charset="0"/>
              </a:rPr>
            </a:br>
            <a:endParaRPr lang="es-ES" dirty="0"/>
          </a:p>
        </p:txBody>
      </p:sp>
      <p:sp>
        <p:nvSpPr>
          <p:cNvPr id="3" name="Marcador de contenido 2">
            <a:extLst>
              <a:ext uri="{FF2B5EF4-FFF2-40B4-BE49-F238E27FC236}">
                <a16:creationId xmlns:a16="http://schemas.microsoft.com/office/drawing/2014/main" id="{8946F492-B53C-4F0B-97D3-712A40BCC71D}"/>
              </a:ext>
            </a:extLst>
          </p:cNvPr>
          <p:cNvSpPr>
            <a:spLocks noGrp="1"/>
          </p:cNvSpPr>
          <p:nvPr>
            <p:ph idx="1"/>
          </p:nvPr>
        </p:nvSpPr>
        <p:spPr>
          <a:xfrm>
            <a:off x="457200" y="1340768"/>
            <a:ext cx="8229600" cy="5114040"/>
          </a:xfrm>
        </p:spPr>
        <p:txBody>
          <a:bodyPr>
            <a:normAutofit fontScale="40000" lnSpcReduction="20000"/>
          </a:bodyPr>
          <a:lstStyle/>
          <a:p>
            <a:pPr indent="228600" algn="just">
              <a:lnSpc>
                <a:spcPct val="150000"/>
              </a:lnSpc>
              <a:spcAft>
                <a:spcPts val="800"/>
              </a:spcAft>
            </a:pPr>
            <a:r>
              <a:rPr lang="es-ES" sz="4000" b="1" i="1" dirty="0">
                <a:latin typeface="Arial Narrow" panose="020B0606020202030204" pitchFamily="34" charset="0"/>
                <a:ea typeface="Calibri" panose="020F0502020204030204" pitchFamily="34" charset="0"/>
                <a:cs typeface="Times New Roman" panose="02020603050405020304" pitchFamily="18" charset="0"/>
              </a:rPr>
              <a:t>sentencia condenatoria</a:t>
            </a:r>
            <a:r>
              <a:rPr lang="es-ES" sz="4000" i="1" dirty="0">
                <a:latin typeface="Arial Narrow" panose="020B0606020202030204" pitchFamily="34" charset="0"/>
                <a:ea typeface="Calibri" panose="020F0502020204030204" pitchFamily="34" charset="0"/>
                <a:cs typeface="Times New Roman" panose="02020603050405020304" pitchFamily="18" charset="0"/>
              </a:rPr>
              <a:t> por cualquiera de las manifestaciones de la violencia contra las mujeres previstas en esta ley.</a:t>
            </a:r>
          </a:p>
          <a:p>
            <a:pPr indent="228600" algn="just">
              <a:lnSpc>
                <a:spcPct val="150000"/>
              </a:lnSpc>
              <a:spcAft>
                <a:spcPts val="800"/>
              </a:spcAft>
            </a:pPr>
            <a:r>
              <a:rPr lang="es-ES" sz="4000" b="1" i="1" dirty="0">
                <a:latin typeface="Arial Narrow" panose="020B0606020202030204" pitchFamily="34" charset="0"/>
                <a:ea typeface="Calibri" panose="020F0502020204030204" pitchFamily="34" charset="0"/>
                <a:cs typeface="Times New Roman" panose="02020603050405020304" pitchFamily="18" charset="0"/>
              </a:rPr>
              <a:t>orden de protección o cualquier otra resolución judicial</a:t>
            </a:r>
            <a:r>
              <a:rPr lang="es-ES" sz="4000" i="1" dirty="0">
                <a:latin typeface="Arial Narrow" panose="020B0606020202030204" pitchFamily="34" charset="0"/>
                <a:ea typeface="Calibri" panose="020F0502020204030204" pitchFamily="34" charset="0"/>
                <a:cs typeface="Times New Roman" panose="02020603050405020304" pitchFamily="18" charset="0"/>
              </a:rPr>
              <a:t> que acuerde una medida cautelar a favor de la víctima, </a:t>
            </a:r>
          </a:p>
          <a:p>
            <a:pPr indent="228600" algn="just">
              <a:lnSpc>
                <a:spcPct val="150000"/>
              </a:lnSpc>
              <a:spcAft>
                <a:spcPts val="800"/>
              </a:spcAft>
            </a:pPr>
            <a:r>
              <a:rPr lang="es-ES" sz="4000" b="1" i="1" dirty="0">
                <a:latin typeface="Arial Narrow" panose="020B0606020202030204" pitchFamily="34" charset="0"/>
                <a:ea typeface="Calibri" panose="020F0502020204030204" pitchFamily="34" charset="0"/>
                <a:cs typeface="Times New Roman" panose="02020603050405020304" pitchFamily="18" charset="0"/>
              </a:rPr>
              <a:t>informe del Ministerio Fiscal</a:t>
            </a:r>
            <a:r>
              <a:rPr lang="es-ES" sz="4000" i="1" dirty="0">
                <a:latin typeface="Arial Narrow" panose="020B0606020202030204" pitchFamily="34" charset="0"/>
                <a:ea typeface="Calibri" panose="020F0502020204030204" pitchFamily="34" charset="0"/>
                <a:cs typeface="Times New Roman" panose="02020603050405020304" pitchFamily="18" charset="0"/>
              </a:rPr>
              <a:t> que indique la existencia de indicios de que la demandante es víctima de violencia de género. </a:t>
            </a:r>
          </a:p>
          <a:p>
            <a:pPr indent="228600" algn="just">
              <a:lnSpc>
                <a:spcPct val="150000"/>
              </a:lnSpc>
              <a:spcAft>
                <a:spcPts val="800"/>
              </a:spcAft>
            </a:pPr>
            <a:r>
              <a:rPr lang="es-ES" sz="4000" b="1" i="1" dirty="0">
                <a:latin typeface="Arial Narrow" panose="020B0606020202030204" pitchFamily="34" charset="0"/>
                <a:ea typeface="Calibri" panose="020F0502020204030204" pitchFamily="34" charset="0"/>
                <a:cs typeface="Times New Roman" panose="02020603050405020304" pitchFamily="18" charset="0"/>
              </a:rPr>
              <a:t>informe de los servicios sociales, de los servicios especializados, o de los servicios de acogida de la Administración Pública competente destinados a las víctimas de violencia de género</a:t>
            </a:r>
            <a:r>
              <a:rPr lang="es-ES" sz="4000" i="1" dirty="0">
                <a:latin typeface="Arial Narrow" panose="020B0606020202030204" pitchFamily="34" charset="0"/>
                <a:ea typeface="Calibri" panose="020F0502020204030204" pitchFamily="34" charset="0"/>
                <a:cs typeface="Times New Roman" panose="02020603050405020304" pitchFamily="18" charset="0"/>
              </a:rPr>
              <a:t>, o por cualquier otro título, siempre que ello esté previsto en las disposiciones normativas de carácter sectorial que regulen el acceso a cada uno de los derechos y recursos.</a:t>
            </a:r>
          </a:p>
          <a:p>
            <a:pPr indent="228600" algn="just">
              <a:lnSpc>
                <a:spcPct val="150000"/>
              </a:lnSpc>
              <a:spcAft>
                <a:spcPts val="800"/>
              </a:spcAft>
            </a:pPr>
            <a:r>
              <a:rPr lang="es-ES" sz="4000" i="1" dirty="0">
                <a:latin typeface="Arial Narrow" panose="020B0606020202030204" pitchFamily="34" charset="0"/>
                <a:cs typeface="Times New Roman" panose="02020603050405020304" pitchFamily="18" charset="0"/>
              </a:rPr>
              <a:t>En el caso de </a:t>
            </a:r>
            <a:r>
              <a:rPr lang="es-ES" sz="5000" b="1" i="1" dirty="0">
                <a:latin typeface="Arial Narrow" panose="020B0606020202030204" pitchFamily="34" charset="0"/>
                <a:cs typeface="Times New Roman" panose="02020603050405020304" pitchFamily="18" charset="0"/>
              </a:rPr>
              <a:t>víctimas menores de edad</a:t>
            </a:r>
            <a:r>
              <a:rPr lang="es-ES" sz="4000" i="1" dirty="0">
                <a:latin typeface="Arial Narrow" panose="020B0606020202030204" pitchFamily="34" charset="0"/>
                <a:cs typeface="Times New Roman" panose="02020603050405020304" pitchFamily="18" charset="0"/>
              </a:rPr>
              <a:t>, la acreditación podrá realizarse, además, por </a:t>
            </a:r>
            <a:r>
              <a:rPr lang="es-ES" sz="4500" b="1" i="1" dirty="0">
                <a:latin typeface="Arial Narrow" panose="020B0606020202030204" pitchFamily="34" charset="0"/>
                <a:cs typeface="Times New Roman" panose="02020603050405020304" pitchFamily="18" charset="0"/>
              </a:rPr>
              <a:t>documentos sanitarios oficiales </a:t>
            </a:r>
            <a:r>
              <a:rPr lang="es-ES" sz="4000" i="1" dirty="0">
                <a:latin typeface="Arial Narrow" panose="020B0606020202030204" pitchFamily="34" charset="0"/>
                <a:cs typeface="Times New Roman" panose="02020603050405020304" pitchFamily="18" charset="0"/>
              </a:rPr>
              <a:t>de comunicación a la Fiscalía o al órgano judicial</a:t>
            </a:r>
            <a:r>
              <a:rPr lang="es-ES" i="1" u="sng" dirty="0"/>
              <a:t>.</a:t>
            </a:r>
            <a:endParaRPr lang="es-ES" dirty="0"/>
          </a:p>
          <a:p>
            <a:pPr indent="228600" algn="just">
              <a:lnSpc>
                <a:spcPct val="150000"/>
              </a:lnSpc>
              <a:spcAft>
                <a:spcPts val="800"/>
              </a:spcAft>
            </a:pPr>
            <a:endParaRPr lang="es-ES" sz="4000" dirty="0">
              <a:latin typeface="Arial Narrow" panose="020B0606020202030204" pitchFamily="34" charset="0"/>
              <a:ea typeface="Calibri" panose="020F050202020403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31296494"/>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856-B570-4F2A-8E37-FA435F4B6F43}"/>
              </a:ext>
            </a:extLst>
          </p:cNvPr>
          <p:cNvSpPr>
            <a:spLocks noGrp="1"/>
          </p:cNvSpPr>
          <p:nvPr>
            <p:ph type="title"/>
          </p:nvPr>
        </p:nvSpPr>
        <p:spPr/>
        <p:txBody>
          <a:bodyPr>
            <a:normAutofit/>
          </a:bodyPr>
          <a:lstStyle/>
          <a:p>
            <a:pPr algn="just"/>
            <a:r>
              <a:rPr lang="es-ES" sz="3200" dirty="0">
                <a:latin typeface="Arial Narrow" panose="020B0606020202030204" pitchFamily="34" charset="0"/>
              </a:rPr>
              <a:t>SENTENCIA PLENO TRIBUNAL CONSTITUCIONAL  ART 156 C.c</a:t>
            </a:r>
          </a:p>
        </p:txBody>
      </p:sp>
      <p:sp>
        <p:nvSpPr>
          <p:cNvPr id="3" name="Marcador de contenido 2">
            <a:extLst>
              <a:ext uri="{FF2B5EF4-FFF2-40B4-BE49-F238E27FC236}">
                <a16:creationId xmlns:a16="http://schemas.microsoft.com/office/drawing/2014/main" id="{06966A11-1979-4C44-BB4F-CC904F64BF92}"/>
              </a:ext>
            </a:extLst>
          </p:cNvPr>
          <p:cNvSpPr>
            <a:spLocks noGrp="1"/>
          </p:cNvSpPr>
          <p:nvPr>
            <p:ph idx="1"/>
          </p:nvPr>
        </p:nvSpPr>
        <p:spPr>
          <a:xfrm>
            <a:off x="476865" y="2259513"/>
            <a:ext cx="8229600" cy="4572000"/>
          </a:xfrm>
        </p:spPr>
        <p:txBody>
          <a:bodyPr>
            <a:normAutofit/>
          </a:bodyPr>
          <a:lstStyle/>
          <a:p>
            <a:r>
              <a:rPr lang="es-ES" sz="1600" dirty="0">
                <a:latin typeface="Arial Narrow" panose="020B0606020202030204" pitchFamily="34" charset="0"/>
              </a:rPr>
              <a:t>Declara que NO ES INCONSTITUCIONAL</a:t>
            </a:r>
          </a:p>
          <a:p>
            <a:r>
              <a:rPr lang="es-ES" sz="1600" dirty="0">
                <a:latin typeface="Arial Narrow" panose="020B0606020202030204" pitchFamily="34" charset="0"/>
              </a:rPr>
              <a:t>Se permite que uno de los progenitores decida que el menor sea asistido y atendido psicológicamente.</a:t>
            </a:r>
          </a:p>
          <a:p>
            <a:r>
              <a:rPr lang="es-ES" sz="1600" dirty="0">
                <a:latin typeface="Arial Narrow" panose="020B0606020202030204" pitchFamily="34" charset="0"/>
              </a:rPr>
              <a:t>Debe comunicarlo previamente al otro progenitor</a:t>
            </a:r>
          </a:p>
          <a:p>
            <a:r>
              <a:rPr lang="es-ES" sz="1600" dirty="0">
                <a:latin typeface="Arial Narrow" panose="020B0606020202030204" pitchFamily="34" charset="0"/>
              </a:rPr>
              <a:t>Supuestos en que existe enfrentamiento y hostilidad entre  los progenitores </a:t>
            </a:r>
          </a:p>
          <a:p>
            <a:r>
              <a:rPr lang="es-ES" sz="1600" dirty="0">
                <a:latin typeface="Arial Narrow" panose="020B0606020202030204" pitchFamily="34" charset="0"/>
              </a:rPr>
              <a:t>No contraviene el interés del menor</a:t>
            </a:r>
          </a:p>
        </p:txBody>
      </p:sp>
    </p:spTree>
    <p:extLst>
      <p:ext uri="{BB962C8B-B14F-4D97-AF65-F5344CB8AC3E}">
        <p14:creationId xmlns:p14="http://schemas.microsoft.com/office/powerpoint/2010/main" val="1030784519"/>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D7D40-9A7C-4A3B-A399-05F836EE24F4}"/>
              </a:ext>
            </a:extLst>
          </p:cNvPr>
          <p:cNvSpPr>
            <a:spLocks noGrp="1"/>
          </p:cNvSpPr>
          <p:nvPr>
            <p:ph type="title"/>
          </p:nvPr>
        </p:nvSpPr>
        <p:spPr/>
        <p:txBody>
          <a:bodyPr>
            <a:normAutofit/>
          </a:bodyPr>
          <a:lstStyle/>
          <a:p>
            <a:pPr algn="just"/>
            <a:r>
              <a:rPr lang="es-ES" sz="2800" dirty="0">
                <a:latin typeface="Arial Narrow" panose="020B0606020202030204" pitchFamily="34" charset="0"/>
              </a:rPr>
              <a:t>3.-la Ley Orgánica 8/2021, de 4 de junio, de protección integral a la infancia y la adolescencia frente a la violencia</a:t>
            </a:r>
          </a:p>
        </p:txBody>
      </p:sp>
      <p:sp>
        <p:nvSpPr>
          <p:cNvPr id="3" name="Marcador de contenido 2">
            <a:extLst>
              <a:ext uri="{FF2B5EF4-FFF2-40B4-BE49-F238E27FC236}">
                <a16:creationId xmlns:a16="http://schemas.microsoft.com/office/drawing/2014/main" id="{69EAA58A-F79C-44CB-A6DE-D249FCC91E1F}"/>
              </a:ext>
            </a:extLst>
          </p:cNvPr>
          <p:cNvSpPr>
            <a:spLocks noGrp="1"/>
          </p:cNvSpPr>
          <p:nvPr>
            <p:ph idx="1"/>
          </p:nvPr>
        </p:nvSpPr>
        <p:spPr/>
        <p:txBody>
          <a:bodyPr/>
          <a:lstStyle/>
          <a:p>
            <a:pPr algn="just"/>
            <a:r>
              <a:rPr lang="es-ES" sz="3200" dirty="0">
                <a:latin typeface="Arial Narrow" panose="020B0606020202030204" pitchFamily="34" charset="0"/>
                <a:ea typeface="Calibri" panose="020F0502020204030204" pitchFamily="34" charset="0"/>
                <a:cs typeface="Times New Roman" panose="02020603050405020304" pitchFamily="18" charset="0"/>
              </a:rPr>
              <a:t>Objetivo: </a:t>
            </a:r>
          </a:p>
          <a:p>
            <a:pPr marL="64008" indent="0" algn="just">
              <a:buNone/>
            </a:pPr>
            <a:r>
              <a:rPr lang="es-ES" sz="3200" dirty="0">
                <a:latin typeface="Arial Narrow" panose="020B0606020202030204" pitchFamily="34" charset="0"/>
                <a:ea typeface="Calibri" panose="020F0502020204030204" pitchFamily="34" charset="0"/>
                <a:cs typeface="Times New Roman" panose="02020603050405020304" pitchFamily="18" charset="0"/>
              </a:rPr>
              <a:t>	garantizar los </a:t>
            </a:r>
            <a:r>
              <a:rPr lang="es-ES" sz="3200" b="1" dirty="0">
                <a:solidFill>
                  <a:schemeClr val="accent2">
                    <a:lumMod val="60000"/>
                    <a:lumOff val="40000"/>
                  </a:schemeClr>
                </a:solidFill>
                <a:latin typeface="Arial Narrow" panose="020B0606020202030204" pitchFamily="34" charset="0"/>
                <a:ea typeface="Calibri" panose="020F0502020204030204" pitchFamily="34" charset="0"/>
                <a:cs typeface="Times New Roman" panose="02020603050405020304" pitchFamily="18" charset="0"/>
              </a:rPr>
              <a:t>derechos fundamentales </a:t>
            </a:r>
            <a:r>
              <a:rPr lang="es-ES" sz="3200" dirty="0">
                <a:latin typeface="Arial Narrow" panose="020B0606020202030204" pitchFamily="34" charset="0"/>
                <a:ea typeface="Calibri" panose="020F0502020204030204" pitchFamily="34" charset="0"/>
                <a:cs typeface="Times New Roman" panose="02020603050405020304" pitchFamily="18" charset="0"/>
              </a:rPr>
              <a:t>de los niños, las niñas y adolescentes a su integridad física, psíquica, psicológica y moral </a:t>
            </a:r>
            <a:r>
              <a:rPr lang="es-ES" sz="3200" u="sng" dirty="0">
                <a:latin typeface="Arial Narrow" panose="020B0606020202030204" pitchFamily="34" charset="0"/>
                <a:ea typeface="Calibri" panose="020F0502020204030204" pitchFamily="34" charset="0"/>
                <a:cs typeface="Times New Roman" panose="02020603050405020304" pitchFamily="18" charset="0"/>
              </a:rPr>
              <a:t>frente a cualquier forma de violencia</a:t>
            </a:r>
            <a:r>
              <a:rPr lang="es-ES" sz="3200" dirty="0">
                <a:latin typeface="Arial Narrow" panose="020B0606020202030204" pitchFamily="34" charset="0"/>
                <a:ea typeface="Calibri" panose="020F0502020204030204" pitchFamily="34" charset="0"/>
                <a:cs typeface="Times New Roman" panose="02020603050405020304" pitchFamily="18" charset="0"/>
              </a:rPr>
              <a:t>, </a:t>
            </a:r>
            <a:r>
              <a:rPr lang="es-ES" sz="3200" b="1" dirty="0">
                <a:latin typeface="Arial Narrow" panose="020B0606020202030204" pitchFamily="34" charset="0"/>
                <a:ea typeface="Calibri" panose="020F0502020204030204" pitchFamily="34" charset="0"/>
                <a:cs typeface="Times New Roman" panose="02020603050405020304" pitchFamily="18" charset="0"/>
              </a:rPr>
              <a:t>asegurando</a:t>
            </a:r>
            <a:r>
              <a:rPr lang="es-ES" sz="3200" dirty="0">
                <a:latin typeface="Arial Narrow" panose="020B0606020202030204" pitchFamily="34" charset="0"/>
                <a:ea typeface="Calibri" panose="020F0502020204030204" pitchFamily="34" charset="0"/>
                <a:cs typeface="Times New Roman" panose="02020603050405020304" pitchFamily="18" charset="0"/>
              </a:rPr>
              <a:t> el libre desarrollo de su personalidad y </a:t>
            </a:r>
            <a:r>
              <a:rPr lang="es-ES" sz="3200" b="1" dirty="0">
                <a:latin typeface="Arial Narrow" panose="020B0606020202030204" pitchFamily="34" charset="0"/>
                <a:ea typeface="Calibri" panose="020F0502020204030204" pitchFamily="34" charset="0"/>
                <a:cs typeface="Times New Roman" panose="02020603050405020304" pitchFamily="18" charset="0"/>
              </a:rPr>
              <a:t>estableciendo</a:t>
            </a:r>
            <a:r>
              <a:rPr lang="es-ES" sz="3200" dirty="0">
                <a:latin typeface="Arial Narrow" panose="020B0606020202030204" pitchFamily="34" charset="0"/>
                <a:ea typeface="Calibri" panose="020F0502020204030204" pitchFamily="34" charset="0"/>
                <a:cs typeface="Times New Roman" panose="02020603050405020304" pitchFamily="18" charset="0"/>
              </a:rPr>
              <a:t> medidas de protección integral. </a:t>
            </a:r>
            <a:endParaRPr lang="es-ES" dirty="0">
              <a:latin typeface="Arial Narrow" panose="020B0606020202030204" pitchFamily="34" charset="0"/>
            </a:endParaRPr>
          </a:p>
        </p:txBody>
      </p:sp>
    </p:spTree>
    <p:extLst>
      <p:ext uri="{BB962C8B-B14F-4D97-AF65-F5344CB8AC3E}">
        <p14:creationId xmlns:p14="http://schemas.microsoft.com/office/powerpoint/2010/main" val="4148441599"/>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97BC0D-FD1D-42DF-81B3-EEF3EC54B3E5}"/>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3.-la Ley Orgánica 8/2021, de 4 de junio, de protección integral a la infancia y la adolescencia frente a la violencia</a:t>
            </a:r>
            <a:endParaRPr lang="es-ES" dirty="0"/>
          </a:p>
        </p:txBody>
      </p:sp>
      <p:sp>
        <p:nvSpPr>
          <p:cNvPr id="3" name="Marcador de contenido 2">
            <a:extLst>
              <a:ext uri="{FF2B5EF4-FFF2-40B4-BE49-F238E27FC236}">
                <a16:creationId xmlns:a16="http://schemas.microsoft.com/office/drawing/2014/main" id="{927700D2-8B2F-4D7C-9816-192B7F11D3FC}"/>
              </a:ext>
            </a:extLst>
          </p:cNvPr>
          <p:cNvSpPr>
            <a:spLocks noGrp="1"/>
          </p:cNvSpPr>
          <p:nvPr>
            <p:ph idx="1"/>
          </p:nvPr>
        </p:nvSpPr>
        <p:spPr/>
        <p:txBody>
          <a:bodyPr>
            <a:normAutofit/>
          </a:bodyPr>
          <a:lstStyle/>
          <a:p>
            <a:pPr marL="64008" indent="0">
              <a:buNone/>
            </a:pPr>
            <a:r>
              <a:rPr lang="es-ES" sz="2600" dirty="0">
                <a:latin typeface="Arial Narrow" panose="020B0606020202030204" pitchFamily="34" charset="0"/>
              </a:rPr>
              <a:t>DEFINICION VIOLENCIA:</a:t>
            </a:r>
          </a:p>
          <a:p>
            <a:pPr marL="64008" indent="0" algn="just">
              <a:buNone/>
            </a:pPr>
            <a:r>
              <a:rPr lang="es-ES" sz="2200" dirty="0">
                <a:latin typeface="Arial Narrow" panose="020B0606020202030204" pitchFamily="34" charset="0"/>
              </a:rPr>
              <a:t>Toda acción, omisión o trato negligente que priva a las personas menores de edad de sus derechos y bienestar, que amenaza o interfiere su ordenado desarrollo físico, psíquico o social, con independencia de su forma y medio de comisión, incluida la realizada a través de las tecnologías de la información y la comunicación, especialmente la violencia digital.</a:t>
            </a:r>
          </a:p>
          <a:p>
            <a:endParaRPr lang="es-ES" dirty="0"/>
          </a:p>
        </p:txBody>
      </p:sp>
    </p:spTree>
    <p:extLst>
      <p:ext uri="{BB962C8B-B14F-4D97-AF65-F5344CB8AC3E}">
        <p14:creationId xmlns:p14="http://schemas.microsoft.com/office/powerpoint/2010/main" val="1168022758"/>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97BC0D-FD1D-42DF-81B3-EEF3EC54B3E5}"/>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3.-la Ley Orgánica 8/2021, de 4 de junio, de protección integral a la infancia y la adolescencia frente a la violencia</a:t>
            </a:r>
            <a:endParaRPr lang="es-ES" dirty="0"/>
          </a:p>
        </p:txBody>
      </p:sp>
      <p:sp>
        <p:nvSpPr>
          <p:cNvPr id="3" name="Marcador de contenido 2">
            <a:extLst>
              <a:ext uri="{FF2B5EF4-FFF2-40B4-BE49-F238E27FC236}">
                <a16:creationId xmlns:a16="http://schemas.microsoft.com/office/drawing/2014/main" id="{927700D2-8B2F-4D7C-9816-192B7F11D3FC}"/>
              </a:ext>
            </a:extLst>
          </p:cNvPr>
          <p:cNvSpPr>
            <a:spLocks noGrp="1"/>
          </p:cNvSpPr>
          <p:nvPr>
            <p:ph idx="1"/>
          </p:nvPr>
        </p:nvSpPr>
        <p:spPr/>
        <p:txBody>
          <a:bodyPr>
            <a:normAutofit fontScale="92500" lnSpcReduction="10000"/>
          </a:bodyPr>
          <a:lstStyle/>
          <a:p>
            <a:pPr marL="64008" indent="0">
              <a:buNone/>
            </a:pPr>
            <a:r>
              <a:rPr lang="es-ES" sz="2600" b="1" dirty="0">
                <a:latin typeface="Arial Narrow" panose="020B0606020202030204" pitchFamily="34" charset="0"/>
              </a:rPr>
              <a:t>Manifestaciones</a:t>
            </a:r>
            <a:r>
              <a:rPr lang="es-ES" sz="2600" dirty="0">
                <a:latin typeface="Arial Narrow" panose="020B0606020202030204" pitchFamily="34" charset="0"/>
              </a:rPr>
              <a:t> de violencia </a:t>
            </a:r>
            <a:r>
              <a:rPr lang="es-ES" sz="2600" b="1" dirty="0">
                <a:solidFill>
                  <a:schemeClr val="accent2">
                    <a:lumMod val="60000"/>
                    <a:lumOff val="40000"/>
                  </a:schemeClr>
                </a:solidFill>
                <a:latin typeface="Arial Narrow" panose="020B0606020202030204" pitchFamily="34" charset="0"/>
              </a:rPr>
              <a:t>objeto</a:t>
            </a:r>
            <a:r>
              <a:rPr lang="es-ES" sz="2600" dirty="0">
                <a:solidFill>
                  <a:schemeClr val="accent2">
                    <a:lumMod val="60000"/>
                    <a:lumOff val="40000"/>
                  </a:schemeClr>
                </a:solidFill>
                <a:latin typeface="Arial Narrow" panose="020B0606020202030204" pitchFamily="34" charset="0"/>
              </a:rPr>
              <a:t> </a:t>
            </a:r>
            <a:r>
              <a:rPr lang="es-ES" sz="2600" dirty="0">
                <a:latin typeface="Arial Narrow" panose="020B0606020202030204" pitchFamily="34" charset="0"/>
              </a:rPr>
              <a:t>de esta Ley:</a:t>
            </a:r>
          </a:p>
          <a:p>
            <a:r>
              <a:rPr lang="es-ES" sz="2600" dirty="0">
                <a:latin typeface="Arial Narrow" panose="020B0606020202030204" pitchFamily="34" charset="0"/>
              </a:rPr>
              <a:t>- </a:t>
            </a:r>
            <a:r>
              <a:rPr lang="es-ES" sz="2200" dirty="0">
                <a:latin typeface="Arial Narrow" panose="020B0606020202030204" pitchFamily="34" charset="0"/>
              </a:rPr>
              <a:t>maltrato físico, psicológico o emocional, </a:t>
            </a:r>
          </a:p>
          <a:p>
            <a:r>
              <a:rPr lang="es-ES" sz="2200" dirty="0">
                <a:latin typeface="Arial Narrow" panose="020B0606020202030204" pitchFamily="34" charset="0"/>
              </a:rPr>
              <a:t>- los castigos físicos, humillantes o denigrantes, </a:t>
            </a:r>
          </a:p>
          <a:p>
            <a:r>
              <a:rPr lang="es-ES" sz="2200" dirty="0">
                <a:latin typeface="Arial Narrow" panose="020B0606020202030204" pitchFamily="34" charset="0"/>
              </a:rPr>
              <a:t>- el descuido o trato negligente, </a:t>
            </a:r>
          </a:p>
          <a:p>
            <a:r>
              <a:rPr lang="es-ES" sz="2200" dirty="0">
                <a:latin typeface="Arial Narrow" panose="020B0606020202030204" pitchFamily="34" charset="0"/>
              </a:rPr>
              <a:t>- las amenazas, injurias y calumnias, </a:t>
            </a:r>
          </a:p>
          <a:p>
            <a:r>
              <a:rPr lang="es-ES" sz="2200" dirty="0">
                <a:latin typeface="Arial Narrow" panose="020B0606020202030204" pitchFamily="34" charset="0"/>
              </a:rPr>
              <a:t>- la explotación, incluyendo la violencia sexual, la corrupción, la pornografía infantil, la prostitución, </a:t>
            </a:r>
          </a:p>
          <a:p>
            <a:r>
              <a:rPr lang="es-ES" sz="2200" dirty="0">
                <a:latin typeface="Arial Narrow" panose="020B0606020202030204" pitchFamily="34" charset="0"/>
              </a:rPr>
              <a:t>- el acoso escolar, el acoso sexual, el ciberacoso, </a:t>
            </a:r>
          </a:p>
          <a:p>
            <a:r>
              <a:rPr lang="es-ES" sz="2200" dirty="0">
                <a:latin typeface="Arial Narrow" panose="020B0606020202030204" pitchFamily="34" charset="0"/>
              </a:rPr>
              <a:t>- la violencia de género, la mutilación genital, la trata de seres humanos con cualquier fin, el matrimonio forzado, el matrimonio infantil, </a:t>
            </a:r>
          </a:p>
          <a:p>
            <a:r>
              <a:rPr lang="es-ES" sz="2200" dirty="0">
                <a:latin typeface="Arial Narrow" panose="020B0606020202030204" pitchFamily="34" charset="0"/>
              </a:rPr>
              <a:t>- el acceso no solicitado a pornografía, la extorsión sexual, la difusión pública de datos privados </a:t>
            </a:r>
          </a:p>
          <a:p>
            <a:r>
              <a:rPr lang="es-ES" sz="2200" dirty="0">
                <a:latin typeface="Arial Narrow" panose="020B0606020202030204" pitchFamily="34" charset="0"/>
              </a:rPr>
              <a:t>- cualquier comportamiento violento en su ámbito familiar. </a:t>
            </a:r>
          </a:p>
          <a:p>
            <a:endParaRPr lang="es-ES" dirty="0"/>
          </a:p>
        </p:txBody>
      </p:sp>
    </p:spTree>
    <p:extLst>
      <p:ext uri="{BB962C8B-B14F-4D97-AF65-F5344CB8AC3E}">
        <p14:creationId xmlns:p14="http://schemas.microsoft.com/office/powerpoint/2010/main" val="1372957476"/>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504" y="596280"/>
            <a:ext cx="8640960" cy="1896616"/>
          </a:xfrm>
        </p:spPr>
        <p:txBody>
          <a:bodyPr>
            <a:normAutofit fontScale="90000"/>
          </a:bodyPr>
          <a:lstStyle/>
          <a:p>
            <a:pPr algn="ctr"/>
            <a:br>
              <a:rPr lang="es-ES" dirty="0"/>
            </a:br>
            <a:r>
              <a:rPr lang="es-ES" dirty="0"/>
              <a:t> </a:t>
            </a:r>
            <a:r>
              <a:rPr lang="es-ES" sz="4000" b="1" u="sng" dirty="0">
                <a:effectLst/>
              </a:rPr>
              <a:t>Evitando la victimización secundaria. Procedimientos sensibles al trauma</a:t>
            </a:r>
            <a:endParaRPr lang="es-ES" sz="4000" b="1" u="sng" dirty="0">
              <a:latin typeface="Arial Narrow" panose="020B0606020202030204" pitchFamily="34" charset="0"/>
            </a:endParaRPr>
          </a:p>
        </p:txBody>
      </p:sp>
      <p:sp>
        <p:nvSpPr>
          <p:cNvPr id="3" name="2 Subtítulo"/>
          <p:cNvSpPr>
            <a:spLocks noGrp="1"/>
          </p:cNvSpPr>
          <p:nvPr>
            <p:ph type="subTitle" idx="1"/>
          </p:nvPr>
        </p:nvSpPr>
        <p:spPr>
          <a:xfrm>
            <a:off x="-3636912" y="5085184"/>
            <a:ext cx="6400800" cy="1176536"/>
          </a:xfrm>
        </p:spPr>
        <p:txBody>
          <a:bodyPr>
            <a:normAutofit fontScale="92500" lnSpcReduction="10000"/>
          </a:bodyPr>
          <a:lstStyle/>
          <a:p>
            <a:endParaRPr lang="es-ES" sz="2000" b="1" dirty="0"/>
          </a:p>
          <a:p>
            <a:r>
              <a:rPr lang="es-ES" sz="2000" b="1" dirty="0"/>
              <a:t>MARGA CERRO </a:t>
            </a:r>
            <a:br>
              <a:rPr lang="es-ES" sz="2000" b="1" dirty="0"/>
            </a:br>
            <a:r>
              <a:rPr lang="es-ES" sz="2000" b="1" dirty="0"/>
              <a:t>Decana ICATA</a:t>
            </a:r>
          </a:p>
          <a:p>
            <a:r>
              <a:rPr lang="es-ES" sz="2000" b="1" dirty="0"/>
              <a:t>Consejera CGAE</a:t>
            </a:r>
          </a:p>
          <a:p>
            <a:endParaRPr lang="es-ES" sz="2000" b="1" dirty="0"/>
          </a:p>
          <a:p>
            <a:endParaRPr lang="es-ES" sz="2000" b="1" dirty="0"/>
          </a:p>
          <a:p>
            <a:endParaRPr lang="es-ES" sz="2000" b="1" dirty="0"/>
          </a:p>
        </p:txBody>
      </p:sp>
      <p:sp>
        <p:nvSpPr>
          <p:cNvPr id="4" name="Rectángulo 3"/>
          <p:cNvSpPr/>
          <p:nvPr/>
        </p:nvSpPr>
        <p:spPr>
          <a:xfrm>
            <a:off x="6920720" y="6381328"/>
            <a:ext cx="1627369" cy="369332"/>
          </a:xfrm>
          <a:prstGeom prst="rect">
            <a:avLst/>
          </a:prstGeom>
        </p:spPr>
        <p:txBody>
          <a:bodyPr wrap="none">
            <a:spAutoFit/>
          </a:bodyPr>
          <a:lstStyle/>
          <a:p>
            <a:r>
              <a:rPr lang="es-ES" b="1" dirty="0"/>
              <a:t>HUELVA 2022</a:t>
            </a:r>
          </a:p>
        </p:txBody>
      </p:sp>
      <p:sp>
        <p:nvSpPr>
          <p:cNvPr id="5" name="Rectángulo 4">
            <a:extLst>
              <a:ext uri="{FF2B5EF4-FFF2-40B4-BE49-F238E27FC236}">
                <a16:creationId xmlns:a16="http://schemas.microsoft.com/office/drawing/2014/main" id="{1DBADFD0-9B40-4131-A2F7-997D44BD061D}"/>
              </a:ext>
            </a:extLst>
          </p:cNvPr>
          <p:cNvSpPr/>
          <p:nvPr/>
        </p:nvSpPr>
        <p:spPr>
          <a:xfrm>
            <a:off x="2286000" y="2419429"/>
            <a:ext cx="4572000" cy="2558842"/>
          </a:xfrm>
          <a:prstGeom prst="rect">
            <a:avLst/>
          </a:prstGeom>
        </p:spPr>
        <p:txBody>
          <a:bodyPr>
            <a:spAutoFit/>
          </a:bodyPr>
          <a:lstStyle/>
          <a:p>
            <a:pPr indent="449580" algn="just">
              <a:lnSpc>
                <a:spcPct val="150000"/>
              </a:lnSpc>
              <a:spcAft>
                <a:spcPts val="800"/>
              </a:spcAft>
            </a:pPr>
            <a:r>
              <a:rPr lang="es-ES" sz="2400" dirty="0">
                <a:latin typeface="Calibri" panose="020F0502020204030204" pitchFamily="34" charset="0"/>
                <a:ea typeface="Calibri" panose="020F0502020204030204" pitchFamily="34" charset="0"/>
                <a:cs typeface="Times New Roman" panose="02020603050405020304" pitchFamily="18" charset="0"/>
              </a:rPr>
              <a:t>-Asepsia.</a:t>
            </a:r>
          </a:p>
          <a:p>
            <a:pPr indent="449580" algn="just">
              <a:lnSpc>
                <a:spcPct val="150000"/>
              </a:lnSpc>
              <a:spcAft>
                <a:spcPts val="800"/>
              </a:spcAft>
            </a:pPr>
            <a:r>
              <a:rPr lang="es-ES" sz="2400" dirty="0">
                <a:latin typeface="Calibri" panose="020F0502020204030204" pitchFamily="34" charset="0"/>
                <a:ea typeface="Calibri" panose="020F0502020204030204" pitchFamily="34" charset="0"/>
                <a:cs typeface="Times New Roman" panose="02020603050405020304" pitchFamily="18" charset="0"/>
              </a:rPr>
              <a:t>- Deshumanización.</a:t>
            </a:r>
          </a:p>
          <a:p>
            <a:pPr indent="449580" algn="just">
              <a:lnSpc>
                <a:spcPct val="150000"/>
              </a:lnSpc>
              <a:spcAft>
                <a:spcPts val="800"/>
              </a:spcAft>
            </a:pPr>
            <a:r>
              <a:rPr lang="es-ES" sz="2400" dirty="0">
                <a:latin typeface="Calibri" panose="020F0502020204030204" pitchFamily="34" charset="0"/>
                <a:ea typeface="Calibri" panose="020F0502020204030204" pitchFamily="34" charset="0"/>
                <a:cs typeface="Times New Roman" panose="02020603050405020304" pitchFamily="18" charset="0"/>
              </a:rPr>
              <a:t>- Desestabilidad.</a:t>
            </a:r>
          </a:p>
          <a:p>
            <a:pPr indent="449580" algn="just">
              <a:lnSpc>
                <a:spcPct val="150000"/>
              </a:lnSpc>
              <a:spcAft>
                <a:spcPts val="800"/>
              </a:spcAft>
            </a:pPr>
            <a:r>
              <a:rPr lang="es-ES" sz="2400" dirty="0">
                <a:latin typeface="Calibri" panose="020F0502020204030204" pitchFamily="34" charset="0"/>
                <a:ea typeface="Calibri" panose="020F0502020204030204" pitchFamily="34" charset="0"/>
                <a:cs typeface="Times New Roman" panose="02020603050405020304" pitchFamily="18" charset="0"/>
              </a:rPr>
              <a:t>- Revictimización</a:t>
            </a:r>
            <a:r>
              <a:rPr lang="es-ES" dirty="0">
                <a:latin typeface="Calibri" panose="020F0502020204030204" pitchFamily="34" charset="0"/>
                <a:ea typeface="Calibri" panose="020F0502020204030204" pitchFamily="34" charset="0"/>
                <a:cs typeface="Times New Roman" panose="02020603050405020304" pitchFamily="18" charset="0"/>
              </a:rPr>
              <a:t>.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7779178"/>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D216D-BDD0-4BDA-AAFE-D77AF1C051D6}"/>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3.-la Ley Orgánica 8/2021, de 4 de junio, de protección integral a la infancia y la adolescencia frente a la violencia</a:t>
            </a:r>
            <a:endParaRPr lang="es-ES" dirty="0"/>
          </a:p>
        </p:txBody>
      </p:sp>
      <p:sp>
        <p:nvSpPr>
          <p:cNvPr id="3" name="Marcador de contenido 2">
            <a:extLst>
              <a:ext uri="{FF2B5EF4-FFF2-40B4-BE49-F238E27FC236}">
                <a16:creationId xmlns:a16="http://schemas.microsoft.com/office/drawing/2014/main" id="{681095FE-7EF0-4A2E-B14C-D228252AA457}"/>
              </a:ext>
            </a:extLst>
          </p:cNvPr>
          <p:cNvSpPr>
            <a:spLocks noGrp="1"/>
          </p:cNvSpPr>
          <p:nvPr>
            <p:ph idx="1"/>
          </p:nvPr>
        </p:nvSpPr>
        <p:spPr/>
        <p:txBody>
          <a:bodyPr>
            <a:normAutofit lnSpcReduction="10000"/>
          </a:bodyPr>
          <a:lstStyle/>
          <a:p>
            <a:pPr marL="64008" indent="0">
              <a:buNone/>
            </a:pPr>
            <a:r>
              <a:rPr lang="es-ES" sz="3200" b="1" dirty="0">
                <a:latin typeface="Arial Narrow" panose="020B0606020202030204" pitchFamily="34" charset="0"/>
                <a:ea typeface="Calibri" panose="020F0502020204030204" pitchFamily="34" charset="0"/>
                <a:cs typeface="Times New Roman" panose="02020603050405020304" pitchFamily="18" charset="0"/>
              </a:rPr>
              <a:t>Medidas </a:t>
            </a:r>
            <a:r>
              <a:rPr lang="es-ES" sz="3200" dirty="0">
                <a:latin typeface="Arial Narrow" panose="020B0606020202030204" pitchFamily="34" charset="0"/>
                <a:ea typeface="Calibri" panose="020F0502020204030204" pitchFamily="34" charset="0"/>
                <a:cs typeface="Times New Roman" panose="02020603050405020304" pitchFamily="18" charset="0"/>
              </a:rPr>
              <a:t>de protección integral:</a:t>
            </a:r>
          </a:p>
          <a:p>
            <a:r>
              <a:rPr lang="es-ES" sz="3200" dirty="0">
                <a:latin typeface="Arial Narrow" panose="020B0606020202030204" pitchFamily="34" charset="0"/>
                <a:ea typeface="Calibri" panose="020F0502020204030204" pitchFamily="34" charset="0"/>
                <a:cs typeface="Times New Roman" panose="02020603050405020304" pitchFamily="18" charset="0"/>
              </a:rPr>
              <a:t>ámbitos de la sensibilización, </a:t>
            </a:r>
          </a:p>
          <a:p>
            <a:r>
              <a:rPr lang="es-ES" sz="3200" dirty="0">
                <a:latin typeface="Arial Narrow" panose="020B0606020202030204" pitchFamily="34" charset="0"/>
                <a:ea typeface="Calibri" panose="020F0502020204030204" pitchFamily="34" charset="0"/>
                <a:cs typeface="Times New Roman" panose="02020603050405020304" pitchFamily="18" charset="0"/>
              </a:rPr>
              <a:t>la prevención, </a:t>
            </a:r>
          </a:p>
          <a:p>
            <a:r>
              <a:rPr lang="es-ES" sz="3200" dirty="0">
                <a:latin typeface="Arial Narrow" panose="020B0606020202030204" pitchFamily="34" charset="0"/>
                <a:ea typeface="Calibri" panose="020F0502020204030204" pitchFamily="34" charset="0"/>
                <a:cs typeface="Times New Roman" panose="02020603050405020304" pitchFamily="18" charset="0"/>
              </a:rPr>
              <a:t>la detección precoz, </a:t>
            </a:r>
          </a:p>
          <a:p>
            <a:r>
              <a:rPr lang="es-ES" sz="3200" dirty="0">
                <a:latin typeface="Arial Narrow" panose="020B0606020202030204" pitchFamily="34" charset="0"/>
                <a:ea typeface="Calibri" panose="020F0502020204030204" pitchFamily="34" charset="0"/>
                <a:cs typeface="Times New Roman" panose="02020603050405020304" pitchFamily="18" charset="0"/>
              </a:rPr>
              <a:t>la protección y </a:t>
            </a:r>
          </a:p>
          <a:p>
            <a:r>
              <a:rPr lang="es-ES" sz="3200" dirty="0">
                <a:latin typeface="Arial Narrow" panose="020B0606020202030204" pitchFamily="34" charset="0"/>
                <a:ea typeface="Calibri" panose="020F0502020204030204" pitchFamily="34" charset="0"/>
                <a:cs typeface="Times New Roman" panose="02020603050405020304" pitchFamily="18" charset="0"/>
              </a:rPr>
              <a:t>la reparación del daño </a:t>
            </a:r>
          </a:p>
          <a:p>
            <a:pPr marL="64008" indent="0">
              <a:buNone/>
            </a:pPr>
            <a:r>
              <a:rPr lang="es-ES" sz="3200" dirty="0">
                <a:latin typeface="Arial Narrow" panose="020B0606020202030204" pitchFamily="34" charset="0"/>
                <a:ea typeface="Calibri" panose="020F0502020204030204" pitchFamily="34" charset="0"/>
                <a:cs typeface="Times New Roman" panose="02020603050405020304" pitchFamily="18" charset="0"/>
              </a:rPr>
              <a:t>En todos los ámbitos en los que se desarrolla la vida de niños, niñas y adolescentes.</a:t>
            </a:r>
            <a:endParaRPr lang="es-ES" dirty="0">
              <a:latin typeface="Arial Narrow" panose="020B0606020202030204" pitchFamily="34" charset="0"/>
            </a:endParaRPr>
          </a:p>
        </p:txBody>
      </p:sp>
    </p:spTree>
    <p:extLst>
      <p:ext uri="{BB962C8B-B14F-4D97-AF65-F5344CB8AC3E}">
        <p14:creationId xmlns:p14="http://schemas.microsoft.com/office/powerpoint/2010/main" val="1282544142"/>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D216D-BDD0-4BDA-AAFE-D77AF1C051D6}"/>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3.-la Ley Orgánica 8/2021, de 4 de junio, de protección integral a la infancia y la adolescencia frente a la violencia</a:t>
            </a:r>
            <a:endParaRPr lang="es-ES" dirty="0"/>
          </a:p>
        </p:txBody>
      </p:sp>
      <p:sp>
        <p:nvSpPr>
          <p:cNvPr id="3" name="Marcador de contenido 2">
            <a:extLst>
              <a:ext uri="{FF2B5EF4-FFF2-40B4-BE49-F238E27FC236}">
                <a16:creationId xmlns:a16="http://schemas.microsoft.com/office/drawing/2014/main" id="{681095FE-7EF0-4A2E-B14C-D228252AA457}"/>
              </a:ext>
            </a:extLst>
          </p:cNvPr>
          <p:cNvSpPr>
            <a:spLocks noGrp="1"/>
          </p:cNvSpPr>
          <p:nvPr>
            <p:ph idx="1"/>
          </p:nvPr>
        </p:nvSpPr>
        <p:spPr/>
        <p:txBody>
          <a:bodyPr>
            <a:normAutofit/>
          </a:bodyPr>
          <a:lstStyle/>
          <a:p>
            <a:pPr marL="64008" indent="0" algn="just">
              <a:buNone/>
            </a:pPr>
            <a:r>
              <a:rPr lang="es-ES" dirty="0">
                <a:latin typeface="Arial Narrow" panose="020B0606020202030204" pitchFamily="34" charset="0"/>
              </a:rPr>
              <a:t>Regula la formación especializada de los profesionales que tengan un contacto habitual con menores de edad y recoge la necesaria cooperación y colaboración entre las administraciones públicas</a:t>
            </a:r>
          </a:p>
        </p:txBody>
      </p:sp>
    </p:spTree>
    <p:extLst>
      <p:ext uri="{BB962C8B-B14F-4D97-AF65-F5344CB8AC3E}">
        <p14:creationId xmlns:p14="http://schemas.microsoft.com/office/powerpoint/2010/main" val="685598158"/>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D216D-BDD0-4BDA-AAFE-D77AF1C051D6}"/>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3.-la Ley Orgánica 8/2021, de 4 de junio, de protección integral a la infancia y la adolescencia frente a la violencia</a:t>
            </a:r>
            <a:endParaRPr lang="es-ES" dirty="0"/>
          </a:p>
        </p:txBody>
      </p:sp>
      <p:sp>
        <p:nvSpPr>
          <p:cNvPr id="3" name="Marcador de contenido 2">
            <a:extLst>
              <a:ext uri="{FF2B5EF4-FFF2-40B4-BE49-F238E27FC236}">
                <a16:creationId xmlns:a16="http://schemas.microsoft.com/office/drawing/2014/main" id="{681095FE-7EF0-4A2E-B14C-D228252AA457}"/>
              </a:ext>
            </a:extLst>
          </p:cNvPr>
          <p:cNvSpPr>
            <a:spLocks noGrp="1"/>
          </p:cNvSpPr>
          <p:nvPr>
            <p:ph idx="1"/>
          </p:nvPr>
        </p:nvSpPr>
        <p:spPr/>
        <p:txBody>
          <a:bodyPr>
            <a:normAutofit fontScale="77500" lnSpcReduction="20000"/>
          </a:bodyPr>
          <a:lstStyle/>
          <a:p>
            <a:pPr marL="64008" indent="0" algn="just">
              <a:buNone/>
            </a:pPr>
            <a:r>
              <a:rPr lang="es-ES" b="1" dirty="0">
                <a:solidFill>
                  <a:schemeClr val="accent2">
                    <a:lumMod val="60000"/>
                    <a:lumOff val="40000"/>
                  </a:schemeClr>
                </a:solidFill>
                <a:latin typeface="Arial Narrow" panose="020B0606020202030204" pitchFamily="34" charset="0"/>
              </a:rPr>
              <a:t>Título I</a:t>
            </a:r>
            <a:r>
              <a:rPr lang="es-ES" dirty="0">
                <a:latin typeface="Arial Narrow" panose="020B0606020202030204" pitchFamily="34" charset="0"/>
              </a:rPr>
              <a:t> recoge: Derechos de los niños y adolescentes frente a la violencia, Incluye:</a:t>
            </a:r>
          </a:p>
          <a:p>
            <a:pPr marL="64008" indent="0" algn="just">
              <a:buNone/>
            </a:pPr>
            <a:r>
              <a:rPr lang="es-ES" dirty="0">
                <a:latin typeface="Arial Narrow" panose="020B0606020202030204" pitchFamily="34" charset="0"/>
              </a:rPr>
              <a:t>Derecho a la información y asesoramiento</a:t>
            </a:r>
          </a:p>
          <a:p>
            <a:pPr marL="64008" indent="0" algn="just">
              <a:buNone/>
            </a:pPr>
            <a:r>
              <a:rPr lang="es-ES" dirty="0">
                <a:latin typeface="Arial Narrow" panose="020B0606020202030204" pitchFamily="34" charset="0"/>
              </a:rPr>
              <a:t>Derecho a ser escuchados.</a:t>
            </a:r>
          </a:p>
          <a:p>
            <a:pPr marL="64008" indent="0" algn="just">
              <a:buNone/>
            </a:pPr>
            <a:r>
              <a:rPr lang="es-ES" dirty="0">
                <a:latin typeface="Arial Narrow" panose="020B0606020202030204" pitchFamily="34" charset="0"/>
              </a:rPr>
              <a:t>Derecho a la atención integral.</a:t>
            </a:r>
          </a:p>
          <a:p>
            <a:pPr marL="64008" indent="0" algn="just">
              <a:buNone/>
            </a:pPr>
            <a:r>
              <a:rPr lang="es-ES" dirty="0">
                <a:latin typeface="Arial Narrow" panose="020B0606020202030204" pitchFamily="34" charset="0"/>
              </a:rPr>
              <a:t>Derecho a intervenir en el procedimiento judicial o a la asistencia jurídica gratuita.</a:t>
            </a:r>
          </a:p>
          <a:p>
            <a:pPr marL="64008" indent="0" algn="just">
              <a:buNone/>
            </a:pPr>
            <a:endParaRPr lang="es-ES" dirty="0">
              <a:latin typeface="Arial Narrow" panose="020B0606020202030204" pitchFamily="34" charset="0"/>
            </a:endParaRPr>
          </a:p>
          <a:p>
            <a:pPr marL="64008" indent="0" algn="just">
              <a:buNone/>
            </a:pPr>
            <a:r>
              <a:rPr lang="es-ES" u="sng" dirty="0">
                <a:latin typeface="Arial Narrow" panose="020B0606020202030204" pitchFamily="34" charset="0"/>
              </a:rPr>
              <a:t>Derecho de las víctimas a ser escuchadas</a:t>
            </a:r>
            <a:r>
              <a:rPr lang="es-ES" dirty="0">
                <a:latin typeface="Arial Narrow" panose="020B0606020202030204" pitchFamily="34" charset="0"/>
              </a:rPr>
              <a:t>, </a:t>
            </a:r>
          </a:p>
          <a:p>
            <a:pPr marL="64008" indent="0" algn="just">
              <a:buNone/>
            </a:pPr>
            <a:r>
              <a:rPr lang="es-ES" dirty="0">
                <a:latin typeface="Arial Narrow" panose="020B0606020202030204" pitchFamily="34" charset="0"/>
              </a:rPr>
              <a:t>Se tomarán las medidas para </a:t>
            </a:r>
            <a:r>
              <a:rPr lang="es-ES" b="1" u="sng" dirty="0">
                <a:latin typeface="Arial Narrow" panose="020B0606020202030204" pitchFamily="34" charset="0"/>
              </a:rPr>
              <a:t>impedir</a:t>
            </a:r>
            <a:r>
              <a:rPr lang="es-ES" dirty="0">
                <a:latin typeface="Arial Narrow" panose="020B0606020202030204" pitchFamily="34" charset="0"/>
              </a:rPr>
              <a:t> que planteamientos teóricos o criterios sin aval científico que presuman interferencia o manipulación adulta, como el llamado síndrome de alienación parental, puedan ser tomados en consideración. </a:t>
            </a:r>
          </a:p>
        </p:txBody>
      </p:sp>
    </p:spTree>
    <p:extLst>
      <p:ext uri="{BB962C8B-B14F-4D97-AF65-F5344CB8AC3E}">
        <p14:creationId xmlns:p14="http://schemas.microsoft.com/office/powerpoint/2010/main" val="429490975"/>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D216D-BDD0-4BDA-AAFE-D77AF1C051D6}"/>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3.-la Ley Orgánica 8/2021, de 4 de junio, de protección integral a la infancia y la adolescencia frente a la violencia</a:t>
            </a:r>
            <a:endParaRPr lang="es-ES" dirty="0"/>
          </a:p>
        </p:txBody>
      </p:sp>
      <p:sp>
        <p:nvSpPr>
          <p:cNvPr id="3" name="Marcador de contenido 2">
            <a:extLst>
              <a:ext uri="{FF2B5EF4-FFF2-40B4-BE49-F238E27FC236}">
                <a16:creationId xmlns:a16="http://schemas.microsoft.com/office/drawing/2014/main" id="{681095FE-7EF0-4A2E-B14C-D228252AA457}"/>
              </a:ext>
            </a:extLst>
          </p:cNvPr>
          <p:cNvSpPr>
            <a:spLocks noGrp="1"/>
          </p:cNvSpPr>
          <p:nvPr>
            <p:ph idx="1"/>
          </p:nvPr>
        </p:nvSpPr>
        <p:spPr/>
        <p:txBody>
          <a:bodyPr>
            <a:normAutofit fontScale="70000" lnSpcReduction="20000"/>
          </a:bodyPr>
          <a:lstStyle/>
          <a:p>
            <a:pPr marL="64008" indent="0" algn="just">
              <a:buNone/>
            </a:pPr>
            <a:r>
              <a:rPr lang="es-ES" b="1" dirty="0">
                <a:solidFill>
                  <a:schemeClr val="accent2">
                    <a:lumMod val="60000"/>
                    <a:lumOff val="40000"/>
                  </a:schemeClr>
                </a:solidFill>
                <a:latin typeface="Arial Narrow" panose="020B0606020202030204" pitchFamily="34" charset="0"/>
              </a:rPr>
              <a:t>Modificaciones legislativas ley de Enjuiciamiento Criminal</a:t>
            </a:r>
            <a:r>
              <a:rPr lang="es-ES" dirty="0">
                <a:latin typeface="Arial Narrow" panose="020B0606020202030204" pitchFamily="34" charset="0"/>
              </a:rPr>
              <a:t>:</a:t>
            </a:r>
          </a:p>
          <a:p>
            <a:pPr marL="64008" indent="0" algn="just">
              <a:buNone/>
            </a:pPr>
            <a:r>
              <a:rPr lang="es-ES" b="1" dirty="0">
                <a:latin typeface="Arial Narrow" panose="020B0606020202030204" pitchFamily="34" charset="0"/>
              </a:rPr>
              <a:t>Artículo 261 LECrim</a:t>
            </a:r>
            <a:r>
              <a:rPr lang="es-ES" dirty="0">
                <a:latin typeface="Arial Narrow" panose="020B0606020202030204" pitchFamily="34" charset="0"/>
              </a:rPr>
              <a:t>: establece una excepción al régimen general de dispensa de la obligación de denunciar, al determinar la obligación de denunciar del cónyuge y familiares cercanos de la persona que haya cometido un delito grave contra una </a:t>
            </a:r>
            <a:r>
              <a:rPr lang="es-ES" b="1" u="sng" dirty="0">
                <a:latin typeface="Arial Narrow" panose="020B0606020202030204" pitchFamily="34" charset="0"/>
              </a:rPr>
              <a:t>persona menor de edad </a:t>
            </a:r>
            <a:r>
              <a:rPr lang="es-ES" dirty="0">
                <a:latin typeface="Arial Narrow" panose="020B0606020202030204" pitchFamily="34" charset="0"/>
              </a:rPr>
              <a:t>o con discapacidad necesitada de especial protección.</a:t>
            </a:r>
          </a:p>
          <a:p>
            <a:pPr marL="64008" indent="0" algn="just">
              <a:buNone/>
            </a:pPr>
            <a:endParaRPr lang="es-ES" dirty="0">
              <a:latin typeface="Arial Narrow" panose="020B0606020202030204" pitchFamily="34" charset="0"/>
            </a:endParaRPr>
          </a:p>
          <a:p>
            <a:pPr marL="64008" indent="0" algn="just">
              <a:buNone/>
            </a:pPr>
            <a:r>
              <a:rPr lang="es-ES" b="1" dirty="0">
                <a:latin typeface="Arial Narrow" panose="020B0606020202030204" pitchFamily="34" charset="0"/>
              </a:rPr>
              <a:t> Artículo 416 LECrim: </a:t>
            </a:r>
            <a:r>
              <a:rPr lang="es-ES" dirty="0">
                <a:latin typeface="Arial Narrow" panose="020B0606020202030204" pitchFamily="34" charset="0"/>
              </a:rPr>
              <a:t>establecen una serie de excepciones a la dispensa de la obligación de declarar, con el fin de proteger en el proceso penal a los menores de edad o personas con discapacidad necesitadas de especial protección.</a:t>
            </a:r>
          </a:p>
          <a:p>
            <a:pPr marL="64008" indent="0" algn="just">
              <a:buNone/>
            </a:pPr>
            <a:endParaRPr lang="es-ES" dirty="0">
              <a:latin typeface="Arial Narrow" panose="020B0606020202030204" pitchFamily="34" charset="0"/>
            </a:endParaRPr>
          </a:p>
          <a:p>
            <a:pPr marL="64008" indent="0" algn="just">
              <a:buNone/>
            </a:pPr>
            <a:r>
              <a:rPr lang="es-ES" dirty="0">
                <a:latin typeface="Arial Narrow" panose="020B0606020202030204" pitchFamily="34" charset="0"/>
              </a:rPr>
              <a:t>Se establece </a:t>
            </a:r>
            <a:r>
              <a:rPr lang="es-ES" b="1" dirty="0">
                <a:latin typeface="Arial Narrow" panose="020B0606020202030204" pitchFamily="34" charset="0"/>
              </a:rPr>
              <a:t>la obligatoriedad de la prueba preconstituida </a:t>
            </a:r>
            <a:r>
              <a:rPr lang="es-ES" dirty="0">
                <a:latin typeface="Arial Narrow" panose="020B0606020202030204" pitchFamily="34" charset="0"/>
              </a:rPr>
              <a:t>cuando el testigo sea </a:t>
            </a:r>
            <a:r>
              <a:rPr lang="es-ES" b="1" dirty="0">
                <a:latin typeface="Arial Narrow" panose="020B0606020202030204" pitchFamily="34" charset="0"/>
              </a:rPr>
              <a:t>menor de catorce años </a:t>
            </a:r>
            <a:r>
              <a:rPr lang="es-ES" dirty="0">
                <a:latin typeface="Arial Narrow" panose="020B0606020202030204" pitchFamily="34" charset="0"/>
              </a:rPr>
              <a:t>o persona con discapacidad necesitada de especial protección. En estos supuestos la autoridad judicial, practicada la prueba preconstituida, solo podrá acordar </a:t>
            </a:r>
            <a:r>
              <a:rPr lang="es-ES" b="1" dirty="0">
                <a:latin typeface="Arial Narrow" panose="020B0606020202030204" pitchFamily="34" charset="0"/>
              </a:rPr>
              <a:t>motivadamente</a:t>
            </a:r>
            <a:r>
              <a:rPr lang="es-ES" dirty="0">
                <a:latin typeface="Arial Narrow" panose="020B0606020202030204" pitchFamily="34" charset="0"/>
              </a:rPr>
              <a:t> su declaración en el acto del juicio oral cuando, interesada por una de las partes, se considere necesario.</a:t>
            </a:r>
          </a:p>
        </p:txBody>
      </p:sp>
    </p:spTree>
    <p:extLst>
      <p:ext uri="{BB962C8B-B14F-4D97-AF65-F5344CB8AC3E}">
        <p14:creationId xmlns:p14="http://schemas.microsoft.com/office/powerpoint/2010/main" val="2937505070"/>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D216D-BDD0-4BDA-AAFE-D77AF1C051D6}"/>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3.-la Ley Orgánica 8/2021, de 4 de junio, de protección integral a la infancia y la adolescencia frente a la violencia</a:t>
            </a:r>
            <a:endParaRPr lang="es-ES" dirty="0"/>
          </a:p>
        </p:txBody>
      </p:sp>
      <p:sp>
        <p:nvSpPr>
          <p:cNvPr id="3" name="Marcador de contenido 2">
            <a:extLst>
              <a:ext uri="{FF2B5EF4-FFF2-40B4-BE49-F238E27FC236}">
                <a16:creationId xmlns:a16="http://schemas.microsoft.com/office/drawing/2014/main" id="{681095FE-7EF0-4A2E-B14C-D228252AA457}"/>
              </a:ext>
            </a:extLst>
          </p:cNvPr>
          <p:cNvSpPr>
            <a:spLocks noGrp="1"/>
          </p:cNvSpPr>
          <p:nvPr>
            <p:ph idx="1"/>
          </p:nvPr>
        </p:nvSpPr>
        <p:spPr/>
        <p:txBody>
          <a:bodyPr>
            <a:normAutofit/>
          </a:bodyPr>
          <a:lstStyle/>
          <a:p>
            <a:pPr marL="64008" indent="0" algn="just">
              <a:buNone/>
            </a:pPr>
            <a:r>
              <a:rPr lang="es-ES" b="1" dirty="0">
                <a:solidFill>
                  <a:schemeClr val="accent2">
                    <a:lumMod val="60000"/>
                    <a:lumOff val="40000"/>
                  </a:schemeClr>
                </a:solidFill>
                <a:latin typeface="Arial Narrow" panose="020B0606020202030204" pitchFamily="34" charset="0"/>
              </a:rPr>
              <a:t>Modificaciones legislativas L.O.P.J</a:t>
            </a:r>
            <a:r>
              <a:rPr lang="es-ES" dirty="0">
                <a:latin typeface="Arial Narrow" panose="020B0606020202030204" pitchFamily="34" charset="0"/>
              </a:rPr>
              <a:t>:</a:t>
            </a:r>
          </a:p>
          <a:p>
            <a:pPr marL="64008" indent="0" algn="just">
              <a:buNone/>
            </a:pPr>
            <a:endParaRPr lang="es-ES" dirty="0">
              <a:latin typeface="Arial Narrow" panose="020B0606020202030204" pitchFamily="34" charset="0"/>
            </a:endParaRPr>
          </a:p>
          <a:p>
            <a:pPr marL="64008" indent="0" algn="just">
              <a:buNone/>
            </a:pPr>
            <a:r>
              <a:rPr lang="es-ES" sz="2200" dirty="0">
                <a:latin typeface="Arial Narrow" panose="020B0606020202030204" pitchFamily="34" charset="0"/>
              </a:rPr>
              <a:t>Regula la formación especializada en las carreras judicial y fiscal, en el cuerpo de letrados y en el resto de personal al servicio de la Administración de Justicia, en la medida en que las materias relativas a la infancia y a personas con discapacidad se refieren a colectivos vulnerables.</a:t>
            </a:r>
          </a:p>
          <a:p>
            <a:pPr marL="64008" indent="0" algn="just">
              <a:buNone/>
            </a:pPr>
            <a:r>
              <a:rPr lang="es-ES" sz="2200" dirty="0">
                <a:latin typeface="Arial Narrow" panose="020B0606020202030204" pitchFamily="34" charset="0"/>
              </a:rPr>
              <a:t> </a:t>
            </a:r>
          </a:p>
          <a:p>
            <a:pPr marL="64008" indent="0" algn="just">
              <a:buNone/>
            </a:pPr>
            <a:r>
              <a:rPr lang="es-ES" sz="2200" dirty="0">
                <a:latin typeface="Arial Narrow" panose="020B0606020202030204" pitchFamily="34" charset="0"/>
              </a:rPr>
              <a:t>Se establece la posibilidad de que a las unidades administrativas, entre las que se encuentran los Institutos de Medicina Legal y Ciencias Forenses y las Oficinas de Asistencia a las Víctimas, se incorporen como funcionarios otros profesionales especializados</a:t>
            </a:r>
          </a:p>
        </p:txBody>
      </p:sp>
    </p:spTree>
    <p:extLst>
      <p:ext uri="{BB962C8B-B14F-4D97-AF65-F5344CB8AC3E}">
        <p14:creationId xmlns:p14="http://schemas.microsoft.com/office/powerpoint/2010/main" val="769422786"/>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A6EBC8-8C2D-4AF9-B71A-D645B231D717}"/>
              </a:ext>
            </a:extLst>
          </p:cNvPr>
          <p:cNvSpPr>
            <a:spLocks noGrp="1"/>
          </p:cNvSpPr>
          <p:nvPr>
            <p:ph type="title"/>
          </p:nvPr>
        </p:nvSpPr>
        <p:spPr/>
        <p:txBody>
          <a:bodyPr>
            <a:normAutofit/>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4.- La Ley Orgánica del 1/2004, de 28 de diciembre, de Medidas de Protección Integral contra la Violencia de Género</a:t>
            </a:r>
          </a:p>
        </p:txBody>
      </p:sp>
      <p:sp>
        <p:nvSpPr>
          <p:cNvPr id="3" name="Marcador de contenido 2">
            <a:extLst>
              <a:ext uri="{FF2B5EF4-FFF2-40B4-BE49-F238E27FC236}">
                <a16:creationId xmlns:a16="http://schemas.microsoft.com/office/drawing/2014/main" id="{99E45ED8-48A8-478D-BECF-DC5C2C2D3402}"/>
              </a:ext>
            </a:extLst>
          </p:cNvPr>
          <p:cNvSpPr>
            <a:spLocks noGrp="1"/>
          </p:cNvSpPr>
          <p:nvPr>
            <p:ph idx="1"/>
          </p:nvPr>
        </p:nvSpPr>
        <p:spPr/>
        <p:txBody>
          <a:bodyPr>
            <a:normAutofit fontScale="70000" lnSpcReduction="20000"/>
          </a:bodyPr>
          <a:lstStyle/>
          <a:p>
            <a:pPr indent="0" algn="just">
              <a:lnSpc>
                <a:spcPct val="150000"/>
              </a:lnSpc>
              <a:spcAft>
                <a:spcPts val="800"/>
              </a:spcAft>
              <a:buNone/>
            </a:pPr>
            <a:r>
              <a:rPr lang="es-ES" sz="2900" b="1" dirty="0">
                <a:solidFill>
                  <a:schemeClr val="accent2">
                    <a:lumMod val="60000"/>
                    <a:lumOff val="40000"/>
                  </a:schemeClr>
                </a:solidFill>
                <a:latin typeface="Arial Narrow" panose="020B0606020202030204" pitchFamily="34" charset="0"/>
                <a:ea typeface="Calibri" panose="020F0502020204030204" pitchFamily="34" charset="0"/>
                <a:cs typeface="Times New Roman" panose="02020603050405020304" pitchFamily="18" charset="0"/>
              </a:rPr>
              <a:t>Artículo 1.</a:t>
            </a:r>
          </a:p>
          <a:p>
            <a:pPr indent="0" algn="just">
              <a:lnSpc>
                <a:spcPct val="150000"/>
              </a:lnSpc>
              <a:spcAft>
                <a:spcPts val="800"/>
              </a:spcAft>
              <a:buNone/>
            </a:pPr>
            <a:r>
              <a:rPr lang="es-ES" sz="2900" b="1" dirty="0">
                <a:latin typeface="Arial Narrow" panose="020B0606020202030204" pitchFamily="34" charset="0"/>
                <a:ea typeface="Calibri" panose="020F0502020204030204" pitchFamily="34" charset="0"/>
                <a:cs typeface="Times New Roman" panose="02020603050405020304" pitchFamily="18" charset="0"/>
              </a:rPr>
              <a:t>4. La violencia de género a que se refiere esta Ley también comprende la violencia que con el objetivo de causar perjuicio o daño a las mujeres se ejerza sobre sus familiares o allegados menores de edad por parte de las personas indicadas en el apartado primero.</a:t>
            </a:r>
          </a:p>
          <a:p>
            <a:pPr indent="0" algn="just">
              <a:lnSpc>
                <a:spcPct val="150000"/>
              </a:lnSpc>
              <a:spcAft>
                <a:spcPts val="800"/>
              </a:spcAft>
              <a:buNone/>
            </a:pPr>
            <a:r>
              <a:rPr lang="es-ES" sz="2900" b="1" dirty="0">
                <a:latin typeface="Arial Narrow" panose="020B0606020202030204" pitchFamily="34" charset="0"/>
                <a:ea typeface="Calibri" panose="020F0502020204030204" pitchFamily="34" charset="0"/>
                <a:cs typeface="Times New Roman" panose="02020603050405020304" pitchFamily="18" charset="0"/>
              </a:rPr>
              <a:t>Introducido por la disposición final décima de la L.O. 8/2021, de 4 de junio, de protección integral a la infancia y la adolescencia frente a la violencia («B.O.E.» 5 junio).Vigencia: 25 junio 2021.</a:t>
            </a:r>
          </a:p>
          <a:p>
            <a:pPr indent="0" algn="just">
              <a:lnSpc>
                <a:spcPct val="150000"/>
              </a:lnSpc>
              <a:spcAft>
                <a:spcPts val="800"/>
              </a:spcAft>
              <a:buNone/>
            </a:pPr>
            <a:r>
              <a:rPr lang="es-ES" sz="2900" b="1" dirty="0">
                <a:latin typeface="Arial Narrow" panose="020B0606020202030204" pitchFamily="34" charset="0"/>
                <a:ea typeface="Calibri" panose="020F0502020204030204" pitchFamily="34" charset="0"/>
                <a:cs typeface="Times New Roman" panose="02020603050405020304" pitchFamily="18" charset="0"/>
              </a:rPr>
              <a:t> </a:t>
            </a:r>
            <a:endParaRPr lang="es-ES" dirty="0"/>
          </a:p>
        </p:txBody>
      </p:sp>
    </p:spTree>
    <p:extLst>
      <p:ext uri="{BB962C8B-B14F-4D97-AF65-F5344CB8AC3E}">
        <p14:creationId xmlns:p14="http://schemas.microsoft.com/office/powerpoint/2010/main" val="3969931447"/>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A6EBC8-8C2D-4AF9-B71A-D645B231D717}"/>
              </a:ext>
            </a:extLst>
          </p:cNvPr>
          <p:cNvSpPr>
            <a:spLocks noGrp="1"/>
          </p:cNvSpPr>
          <p:nvPr>
            <p:ph type="title"/>
          </p:nvPr>
        </p:nvSpPr>
        <p:spPr/>
        <p:txBody>
          <a:bodyPr>
            <a:normAutofit/>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4.- La Ley Orgánica del 1/2004, de 28 de diciembre, de Medidas de Protección Integral contra la Violencia de Género</a:t>
            </a:r>
          </a:p>
        </p:txBody>
      </p:sp>
      <p:sp>
        <p:nvSpPr>
          <p:cNvPr id="3" name="Marcador de contenido 2">
            <a:extLst>
              <a:ext uri="{FF2B5EF4-FFF2-40B4-BE49-F238E27FC236}">
                <a16:creationId xmlns:a16="http://schemas.microsoft.com/office/drawing/2014/main" id="{99E45ED8-48A8-478D-BECF-DC5C2C2D3402}"/>
              </a:ext>
            </a:extLst>
          </p:cNvPr>
          <p:cNvSpPr>
            <a:spLocks noGrp="1"/>
          </p:cNvSpPr>
          <p:nvPr>
            <p:ph idx="1"/>
          </p:nvPr>
        </p:nvSpPr>
        <p:spPr/>
        <p:txBody>
          <a:bodyPr>
            <a:normAutofit fontScale="77500" lnSpcReduction="20000"/>
          </a:bodyPr>
          <a:lstStyle/>
          <a:p>
            <a:pPr indent="0" algn="just">
              <a:lnSpc>
                <a:spcPct val="150000"/>
              </a:lnSpc>
              <a:spcAft>
                <a:spcPts val="800"/>
              </a:spcAft>
              <a:buNone/>
            </a:pPr>
            <a:r>
              <a:rPr lang="es-ES" sz="2900" b="1" dirty="0">
                <a:latin typeface="Arial Narrow" panose="020B0606020202030204" pitchFamily="34" charset="0"/>
                <a:ea typeface="Calibri" panose="020F0502020204030204" pitchFamily="34" charset="0"/>
                <a:cs typeface="Times New Roman" panose="02020603050405020304" pitchFamily="18" charset="0"/>
              </a:rPr>
              <a:t>Artículo 19.5 </a:t>
            </a:r>
          </a:p>
          <a:p>
            <a:pPr indent="449580" algn="just">
              <a:lnSpc>
                <a:spcPct val="150000"/>
              </a:lnSpc>
              <a:spcAft>
                <a:spcPts val="800"/>
              </a:spcAft>
            </a:pPr>
            <a:r>
              <a:rPr lang="es-ES" sz="2900" i="1" dirty="0">
                <a:latin typeface="Arial Narrow" panose="020B0606020202030204" pitchFamily="34" charset="0"/>
                <a:ea typeface="Calibri" panose="020F0502020204030204" pitchFamily="34" charset="0"/>
                <a:cs typeface="Times New Roman" panose="02020603050405020304" pitchFamily="18" charset="0"/>
              </a:rPr>
              <a:t>tendrán derecho a la asistencia social integral a través de estos servicios sociales los menores que se encuentren bajo la patria potestad o guarda y custodia de la persona agredida. </a:t>
            </a:r>
          </a:p>
          <a:p>
            <a:pPr indent="449580" algn="just">
              <a:lnSpc>
                <a:spcPct val="150000"/>
              </a:lnSpc>
              <a:spcAft>
                <a:spcPts val="800"/>
              </a:spcAft>
            </a:pPr>
            <a:r>
              <a:rPr lang="es-ES" sz="2900" i="1" dirty="0">
                <a:latin typeface="Arial Narrow" panose="020B0606020202030204" pitchFamily="34" charset="0"/>
                <a:ea typeface="Calibri" panose="020F0502020204030204" pitchFamily="34" charset="0"/>
                <a:cs typeface="Times New Roman" panose="02020603050405020304" pitchFamily="18" charset="0"/>
              </a:rPr>
              <a:t>A estos efectos, los servicios sociales deberán contar con personal específicamente formado para atender a los menores, con el fin de prevenir y evitar de forma eficaz las situaciones que puedan comportar daños psíquicos y físicos a los menores que viven en entornos familiares donde existe violencia de género</a:t>
            </a:r>
            <a:r>
              <a:rPr lang="es-ES" sz="2900" dirty="0">
                <a:latin typeface="Arial Narrow" panose="020B0606020202030204" pitchFamily="34" charset="0"/>
                <a:ea typeface="Calibri" panose="020F0502020204030204" pitchFamily="34" charset="0"/>
                <a:cs typeface="Times New Roman" panose="02020603050405020304" pitchFamily="18" charset="0"/>
              </a:rPr>
              <a:t>”.</a:t>
            </a:r>
          </a:p>
          <a:p>
            <a:endParaRPr lang="es-ES" dirty="0"/>
          </a:p>
        </p:txBody>
      </p:sp>
    </p:spTree>
    <p:extLst>
      <p:ext uri="{BB962C8B-B14F-4D97-AF65-F5344CB8AC3E}">
        <p14:creationId xmlns:p14="http://schemas.microsoft.com/office/powerpoint/2010/main" val="3191898591"/>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A90949-09EA-4C95-AF9E-BAE714B1254B}"/>
              </a:ext>
            </a:extLst>
          </p:cNvPr>
          <p:cNvSpPr>
            <a:spLocks noGrp="1"/>
          </p:cNvSpPr>
          <p:nvPr>
            <p:ph type="title"/>
          </p:nvPr>
        </p:nvSpPr>
        <p:spPr/>
        <p:txBody>
          <a:bodyPr/>
          <a:lstStyle/>
          <a:p>
            <a:pPr algn="just"/>
            <a:r>
              <a:rPr lang="es-ES" sz="2800" dirty="0">
                <a:ln w="6350">
                  <a:solidFill>
                    <a:srgbClr val="FF388C">
                      <a:shade val="43000"/>
                    </a:srgbClr>
                  </a:solidFill>
                </a:ln>
                <a:solidFill>
                  <a:srgbClr val="FF388C">
                    <a:tint val="83000"/>
                    <a:satMod val="150000"/>
                  </a:srgbClr>
                </a:solidFill>
                <a:latin typeface="Arial Narrow" panose="020B0606020202030204" pitchFamily="34" charset="0"/>
              </a:rPr>
              <a:t>4.- La Ley Orgánica del 1/2004, de 28 de diciembre, de Medidas de Protección Integral contra la Violencia de Género</a:t>
            </a:r>
            <a:endParaRPr lang="es-ES" dirty="0"/>
          </a:p>
        </p:txBody>
      </p:sp>
      <p:sp>
        <p:nvSpPr>
          <p:cNvPr id="3" name="Marcador de contenido 2">
            <a:extLst>
              <a:ext uri="{FF2B5EF4-FFF2-40B4-BE49-F238E27FC236}">
                <a16:creationId xmlns:a16="http://schemas.microsoft.com/office/drawing/2014/main" id="{A138E765-45E8-40DE-AD26-2597B613B1FC}"/>
              </a:ext>
            </a:extLst>
          </p:cNvPr>
          <p:cNvSpPr>
            <a:spLocks noGrp="1"/>
          </p:cNvSpPr>
          <p:nvPr>
            <p:ph idx="1"/>
          </p:nvPr>
        </p:nvSpPr>
        <p:spPr/>
        <p:txBody>
          <a:bodyPr>
            <a:normAutofit fontScale="92500"/>
          </a:bodyPr>
          <a:lstStyle/>
          <a:p>
            <a:pPr indent="449580" algn="just">
              <a:lnSpc>
                <a:spcPct val="150000"/>
              </a:lnSpc>
              <a:spcAft>
                <a:spcPts val="800"/>
              </a:spcAft>
            </a:pPr>
            <a:r>
              <a:rPr lang="es-ES" sz="2600" dirty="0">
                <a:latin typeface="Arial Narrow" panose="020B0606020202030204" pitchFamily="34" charset="0"/>
                <a:ea typeface="Calibri" panose="020F0502020204030204" pitchFamily="34" charset="0"/>
                <a:cs typeface="Times New Roman" panose="02020603050405020304" pitchFamily="18" charset="0"/>
              </a:rPr>
              <a:t>Establece, que las situaciones de violencia sobre la mujer afectan también a los menores que se encuentran en su entorno familiar, </a:t>
            </a:r>
            <a:r>
              <a:rPr lang="es-ES" sz="2600" b="1" dirty="0">
                <a:latin typeface="Arial Narrow" panose="020B0606020202030204" pitchFamily="34" charset="0"/>
                <a:ea typeface="Calibri" panose="020F0502020204030204" pitchFamily="34" charset="0"/>
                <a:cs typeface="Times New Roman" panose="02020603050405020304" pitchFamily="18" charset="0"/>
              </a:rPr>
              <a:t>víctimas directas o indirectas </a:t>
            </a:r>
            <a:r>
              <a:rPr lang="es-ES" sz="2600" dirty="0">
                <a:latin typeface="Arial Narrow" panose="020B0606020202030204" pitchFamily="34" charset="0"/>
                <a:ea typeface="Calibri" panose="020F0502020204030204" pitchFamily="34" charset="0"/>
                <a:cs typeface="Times New Roman" panose="02020603050405020304" pitchFamily="18" charset="0"/>
              </a:rPr>
              <a:t>de esta violencia. </a:t>
            </a:r>
          </a:p>
          <a:p>
            <a:pPr indent="449580" algn="just">
              <a:lnSpc>
                <a:spcPct val="150000"/>
              </a:lnSpc>
              <a:spcAft>
                <a:spcPts val="800"/>
              </a:spcAft>
            </a:pPr>
            <a:r>
              <a:rPr lang="es-ES" sz="2600" dirty="0">
                <a:latin typeface="Arial Narrow" panose="020B0606020202030204" pitchFamily="34" charset="0"/>
                <a:ea typeface="Calibri" panose="020F0502020204030204" pitchFamily="34" charset="0"/>
                <a:cs typeface="Times New Roman" panose="02020603050405020304" pitchFamily="18" charset="0"/>
              </a:rPr>
              <a:t>Consigna su protección no sólo para la tutela de los derechos de los menores, sino para </a:t>
            </a:r>
            <a:r>
              <a:rPr lang="es-ES" sz="2600" b="1" dirty="0">
                <a:latin typeface="Arial Narrow" panose="020B0606020202030204" pitchFamily="34" charset="0"/>
                <a:ea typeface="Calibri" panose="020F0502020204030204" pitchFamily="34" charset="0"/>
                <a:cs typeface="Times New Roman" panose="02020603050405020304" pitchFamily="18" charset="0"/>
              </a:rPr>
              <a:t>garantizar de forma efectiva </a:t>
            </a:r>
            <a:r>
              <a:rPr lang="es-ES" sz="2600" dirty="0">
                <a:latin typeface="Arial Narrow" panose="020B0606020202030204" pitchFamily="34" charset="0"/>
                <a:ea typeface="Calibri" panose="020F0502020204030204" pitchFamily="34" charset="0"/>
                <a:cs typeface="Times New Roman" panose="02020603050405020304" pitchFamily="18" charset="0"/>
              </a:rPr>
              <a:t>las medidas de protección adoptadas respecto de la mujer. </a:t>
            </a:r>
          </a:p>
          <a:p>
            <a:endParaRPr lang="es-ES" dirty="0"/>
          </a:p>
        </p:txBody>
      </p:sp>
    </p:spTree>
    <p:extLst>
      <p:ext uri="{BB962C8B-B14F-4D97-AF65-F5344CB8AC3E}">
        <p14:creationId xmlns:p14="http://schemas.microsoft.com/office/powerpoint/2010/main" val="4263769837"/>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BCF52-BE08-427D-8EB0-3F6AD15F3F5A}"/>
              </a:ext>
            </a:extLst>
          </p:cNvPr>
          <p:cNvSpPr>
            <a:spLocks noGrp="1"/>
          </p:cNvSpPr>
          <p:nvPr>
            <p:ph type="title"/>
          </p:nvPr>
        </p:nvSpPr>
        <p:spPr/>
        <p:txBody>
          <a:bodyPr>
            <a:normAutofit/>
          </a:bodyPr>
          <a:lstStyle/>
          <a:p>
            <a:pPr algn="just"/>
            <a:r>
              <a:rPr lang="es-ES" sz="4000" dirty="0">
                <a:latin typeface="Arial Narrow" panose="020B0606020202030204" pitchFamily="34" charset="0"/>
              </a:rPr>
              <a:t>La intervención psicológica con menores </a:t>
            </a:r>
          </a:p>
        </p:txBody>
      </p:sp>
      <p:sp>
        <p:nvSpPr>
          <p:cNvPr id="3" name="Marcador de contenido 2">
            <a:extLst>
              <a:ext uri="{FF2B5EF4-FFF2-40B4-BE49-F238E27FC236}">
                <a16:creationId xmlns:a16="http://schemas.microsoft.com/office/drawing/2014/main" id="{4B402E2D-A937-483D-B236-F3E94A05C7AC}"/>
              </a:ext>
            </a:extLst>
          </p:cNvPr>
          <p:cNvSpPr>
            <a:spLocks noGrp="1"/>
          </p:cNvSpPr>
          <p:nvPr>
            <p:ph idx="1"/>
          </p:nvPr>
        </p:nvSpPr>
        <p:spPr/>
        <p:txBody>
          <a:bodyPr>
            <a:normAutofit fontScale="47500" lnSpcReduction="20000"/>
          </a:bodyPr>
          <a:lstStyle/>
          <a:p>
            <a:pPr indent="449580" algn="just">
              <a:lnSpc>
                <a:spcPct val="170000"/>
              </a:lnSpc>
              <a:spcAft>
                <a:spcPts val="800"/>
              </a:spcAft>
            </a:pPr>
            <a:r>
              <a:rPr lang="es-ES" sz="3400" dirty="0">
                <a:latin typeface="Arial Narrow" panose="020B0606020202030204" pitchFamily="34" charset="0"/>
                <a:ea typeface="Calibri" panose="020F0502020204030204" pitchFamily="34" charset="0"/>
                <a:cs typeface="Times New Roman" panose="02020603050405020304" pitchFamily="18" charset="0"/>
              </a:rPr>
              <a:t>la intervención psicológi­ca con menores expuestos a violencia de género está condicionada por el ejercicio de la patria potestad. </a:t>
            </a:r>
          </a:p>
          <a:p>
            <a:pPr indent="449580" algn="just">
              <a:lnSpc>
                <a:spcPct val="170000"/>
              </a:lnSpc>
              <a:spcAft>
                <a:spcPts val="800"/>
              </a:spcAft>
            </a:pPr>
            <a:r>
              <a:rPr lang="es-ES" sz="3400" dirty="0">
                <a:latin typeface="Arial Narrow" panose="020B0606020202030204" pitchFamily="34" charset="0"/>
                <a:ea typeface="Calibri" panose="020F0502020204030204" pitchFamily="34" charset="0"/>
                <a:cs typeface="Times New Roman" panose="02020603050405020304" pitchFamily="18" charset="0"/>
              </a:rPr>
              <a:t>El ejercicio conjunto de la patria potestad implica la participación de ambos progenitores en cuantas decisiones relevantes afecten a sus hijos e hijas, especial­mente, en el ámbito educativo, sanitario, religioso y social. Tenemos que partir de que, la intervención psicológica de los hijos e hijas forma parte de las decisiones que el padre y la madre deben tomar conjuntamente, por ser aquellas de carácter relevante, y que exceden del marco de problemas puntuales y ordinarios a tomar por el guardador. </a:t>
            </a:r>
          </a:p>
          <a:p>
            <a:pPr indent="449580" algn="just">
              <a:lnSpc>
                <a:spcPct val="170000"/>
              </a:lnSpc>
              <a:spcAft>
                <a:spcPts val="800"/>
              </a:spcAft>
            </a:pPr>
            <a:r>
              <a:rPr lang="es-ES" sz="3400" dirty="0">
                <a:latin typeface="Arial Narrow" panose="020B0606020202030204" pitchFamily="34" charset="0"/>
                <a:ea typeface="Calibri" panose="020F0502020204030204" pitchFamily="34" charset="0"/>
                <a:cs typeface="Times New Roman" panose="02020603050405020304" pitchFamily="18" charset="0"/>
              </a:rPr>
              <a:t>Por tanto, la cuestión se centra en el marco del ejercicio de la patria potestad y no en el de la guarda y custodia. </a:t>
            </a:r>
          </a:p>
          <a:p>
            <a:endParaRPr lang="es-ES" dirty="0"/>
          </a:p>
        </p:txBody>
      </p:sp>
    </p:spTree>
    <p:extLst>
      <p:ext uri="{BB962C8B-B14F-4D97-AF65-F5344CB8AC3E}">
        <p14:creationId xmlns:p14="http://schemas.microsoft.com/office/powerpoint/2010/main" val="3634292377"/>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C88E2-5FB3-459B-BF43-F9BFB3537A02}"/>
              </a:ext>
            </a:extLst>
          </p:cNvPr>
          <p:cNvSpPr>
            <a:spLocks noGrp="1"/>
          </p:cNvSpPr>
          <p:nvPr>
            <p:ph type="title"/>
          </p:nvPr>
        </p:nvSpPr>
        <p:spPr/>
        <p:txBody>
          <a:bodyPr/>
          <a:lstStyle/>
          <a:p>
            <a:r>
              <a:rPr lang="es-ES" sz="4000" dirty="0">
                <a:ln w="6350">
                  <a:solidFill>
                    <a:srgbClr val="FF388C">
                      <a:shade val="43000"/>
                    </a:srgbClr>
                  </a:solidFill>
                </a:ln>
                <a:solidFill>
                  <a:srgbClr val="FF388C">
                    <a:tint val="83000"/>
                    <a:satMod val="150000"/>
                  </a:srgbClr>
                </a:solidFill>
                <a:latin typeface="Arial Narrow" panose="020B0606020202030204" pitchFamily="34" charset="0"/>
              </a:rPr>
              <a:t>La intervención psicológica con menores </a:t>
            </a:r>
            <a:endParaRPr lang="es-ES" dirty="0"/>
          </a:p>
        </p:txBody>
      </p:sp>
      <p:sp>
        <p:nvSpPr>
          <p:cNvPr id="3" name="Marcador de contenido 2">
            <a:extLst>
              <a:ext uri="{FF2B5EF4-FFF2-40B4-BE49-F238E27FC236}">
                <a16:creationId xmlns:a16="http://schemas.microsoft.com/office/drawing/2014/main" id="{FE149D99-BC95-4CD1-8E8E-2A182F1CC4BF}"/>
              </a:ext>
            </a:extLst>
          </p:cNvPr>
          <p:cNvSpPr>
            <a:spLocks noGrp="1"/>
          </p:cNvSpPr>
          <p:nvPr>
            <p:ph idx="1"/>
          </p:nvPr>
        </p:nvSpPr>
        <p:spPr/>
        <p:txBody>
          <a:bodyPr>
            <a:normAutofit lnSpcReduction="10000"/>
          </a:bodyPr>
          <a:lstStyle/>
          <a:p>
            <a:pPr lvl="0" indent="449580" algn="just">
              <a:lnSpc>
                <a:spcPct val="150000"/>
              </a:lnSpc>
              <a:spcAft>
                <a:spcPts val="800"/>
              </a:spcAft>
              <a:buClr>
                <a:srgbClr val="FF388C"/>
              </a:buClr>
            </a:pPr>
            <a:r>
              <a:rPr lang="es-ES" sz="1600" dirty="0">
                <a:latin typeface="Arial Narrow" panose="020B0606020202030204" pitchFamily="34" charset="0"/>
                <a:cs typeface="Times New Roman" panose="02020603050405020304" pitchFamily="18" charset="0"/>
              </a:rPr>
              <a:t>De acuerdo con lo anterior, la madre que ostente la patria potestad de sus hijos e hijas menores está perfectamente legitimada para solicitar la atención psicológica de éstos, independientemente de que ostente la guarda y custodia en solitario o compartida o de que ésta no esté regulada judicialmente. </a:t>
            </a:r>
          </a:p>
          <a:p>
            <a:pPr lvl="0" indent="449580" algn="just">
              <a:lnSpc>
                <a:spcPct val="150000"/>
              </a:lnSpc>
              <a:spcAft>
                <a:spcPts val="800"/>
              </a:spcAft>
              <a:buClr>
                <a:srgbClr val="FF388C"/>
              </a:buClr>
            </a:pPr>
            <a:r>
              <a:rPr lang="es-ES" sz="1600" dirty="0">
                <a:latin typeface="Arial Narrow" panose="020B0606020202030204" pitchFamily="34" charset="0"/>
                <a:cs typeface="Times New Roman" panose="02020603050405020304" pitchFamily="18" charset="0"/>
              </a:rPr>
              <a:t>Sin embargo, de acuerdo también con lo anterior, el padre de la persona menor tiene derecho a conocer la existencia de la intervención psicológica realizada con aquél, siempre y cuando, ostente la patria potestad de los hijos y/o hijas, es decir, que no le haya sido ésta suspendida por resolución judicial, sin que sea de relevancia a estos efectos la regulación de la guarda y custodia. </a:t>
            </a:r>
          </a:p>
          <a:p>
            <a:pPr lvl="0" indent="449580" algn="just">
              <a:lnSpc>
                <a:spcPct val="150000"/>
              </a:lnSpc>
              <a:spcAft>
                <a:spcPts val="800"/>
              </a:spcAft>
              <a:buClr>
                <a:srgbClr val="FF388C"/>
              </a:buClr>
            </a:pPr>
            <a:r>
              <a:rPr lang="es-ES" sz="1600" dirty="0">
                <a:latin typeface="Arial Narrow" panose="020B0606020202030204" pitchFamily="34" charset="0"/>
                <a:cs typeface="Times New Roman" panose="02020603050405020304" pitchFamily="18" charset="0"/>
              </a:rPr>
              <a:t>Por consiguiente, deberá informarse por el/la profesional a la usuaria, del derecho que el padre tendría a conocer la existencia de la intervención con el menor. </a:t>
            </a:r>
          </a:p>
          <a:p>
            <a:pPr lvl="0" indent="449580" algn="just">
              <a:lnSpc>
                <a:spcPct val="150000"/>
              </a:lnSpc>
              <a:spcAft>
                <a:spcPts val="800"/>
              </a:spcAft>
              <a:buClr>
                <a:srgbClr val="FF388C"/>
              </a:buClr>
            </a:pPr>
            <a:r>
              <a:rPr lang="es-ES" sz="1600" dirty="0">
                <a:latin typeface="Arial Narrow" panose="020B0606020202030204" pitchFamily="34" charset="0"/>
                <a:cs typeface="Times New Roman" panose="02020603050405020304" pitchFamily="18" charset="0"/>
              </a:rPr>
              <a:t>Y hasta ahí llega la obligación</a:t>
            </a:r>
          </a:p>
          <a:p>
            <a:endParaRPr lang="es-ES" dirty="0"/>
          </a:p>
        </p:txBody>
      </p:sp>
    </p:spTree>
    <p:extLst>
      <p:ext uri="{BB962C8B-B14F-4D97-AF65-F5344CB8AC3E}">
        <p14:creationId xmlns:p14="http://schemas.microsoft.com/office/powerpoint/2010/main" val="3780987621"/>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200" b="1" dirty="0">
                <a:ln w="6350">
                  <a:solidFill>
                    <a:srgbClr val="FF388C">
                      <a:shade val="43000"/>
                    </a:srgbClr>
                  </a:solidFill>
                </a:ln>
                <a:solidFill>
                  <a:srgbClr val="FF388C">
                    <a:tint val="83000"/>
                    <a:satMod val="150000"/>
                  </a:srgbClr>
                </a:solidFill>
                <a:effectLst/>
              </a:rPr>
              <a:t>TEMAS A EXPONER </a:t>
            </a:r>
            <a:endParaRPr lang="es-ES" sz="3200" dirty="0"/>
          </a:p>
        </p:txBody>
      </p:sp>
      <p:sp>
        <p:nvSpPr>
          <p:cNvPr id="3" name="Marcador de contenido 2"/>
          <p:cNvSpPr>
            <a:spLocks noGrp="1"/>
          </p:cNvSpPr>
          <p:nvPr>
            <p:ph idx="1"/>
          </p:nvPr>
        </p:nvSpPr>
        <p:spPr>
          <a:xfrm>
            <a:off x="457200" y="1412776"/>
            <a:ext cx="8229600" cy="5042032"/>
          </a:xfrm>
        </p:spPr>
        <p:txBody>
          <a:bodyPr>
            <a:normAutofit fontScale="85000" lnSpcReduction="20000"/>
          </a:bodyPr>
          <a:lstStyle/>
          <a:p>
            <a:pPr marL="64008" indent="0" algn="just" hangingPunct="0">
              <a:lnSpc>
                <a:spcPct val="150000"/>
              </a:lnSpc>
              <a:spcAft>
                <a:spcPts val="0"/>
              </a:spcAft>
              <a:buNone/>
            </a:pPr>
            <a:r>
              <a:rPr lang="es-ES_tradnl" sz="2400" b="1" spc="-15" dirty="0">
                <a:solidFill>
                  <a:schemeClr val="accent2">
                    <a:lumMod val="60000"/>
                    <a:lumOff val="40000"/>
                  </a:schemeClr>
                </a:solidFill>
                <a:latin typeface="Arial Narrow" panose="020B0606020202030204" pitchFamily="34" charset="0"/>
                <a:ea typeface="Times New Roman" panose="02020603050405020304" pitchFamily="18" charset="0"/>
                <a:cs typeface="Arial" panose="020B0604020202020204" pitchFamily="34" charset="0"/>
              </a:rPr>
              <a:t>A).- Normativa aplicable</a:t>
            </a:r>
          </a:p>
          <a:p>
            <a:pPr marL="64008" indent="0" algn="just" hangingPunct="0">
              <a:lnSpc>
                <a:spcPct val="150000"/>
              </a:lnSpc>
              <a:spcAft>
                <a:spcPts val="0"/>
              </a:spcAft>
              <a:buNone/>
            </a:pPr>
            <a:r>
              <a:rPr lang="es-ES_tradnl" sz="2100" spc="-15" dirty="0">
                <a:latin typeface="Arial Narrow" panose="020B0606020202030204" pitchFamily="34" charset="0"/>
                <a:cs typeface="Arial" panose="020B0604020202020204" pitchFamily="34" charset="0"/>
              </a:rPr>
              <a:t>1.- Constitución Española:</a:t>
            </a:r>
          </a:p>
          <a:p>
            <a:pPr marL="64008" indent="0" algn="just" hangingPunct="0">
              <a:lnSpc>
                <a:spcPct val="150000"/>
              </a:lnSpc>
              <a:spcAft>
                <a:spcPts val="0"/>
              </a:spcAft>
              <a:buNone/>
            </a:pPr>
            <a:r>
              <a:rPr lang="es-ES" sz="2000" spc="-15" dirty="0">
                <a:latin typeface="Arial Narrow" panose="020B0606020202030204" pitchFamily="34" charset="0"/>
                <a:cs typeface="Arial" panose="020B0604020202020204" pitchFamily="34" charset="0"/>
              </a:rPr>
              <a:t>2.- La Ley 8/2021, de 2 de junio reforma legislación civil y procesal para el apoyo a las personas con discapacidad en el ejercicio de su capacidad jurídica</a:t>
            </a:r>
          </a:p>
          <a:p>
            <a:pPr lvl="1" algn="just" hangingPunct="0">
              <a:lnSpc>
                <a:spcPct val="150000"/>
              </a:lnSpc>
            </a:pPr>
            <a:r>
              <a:rPr lang="es-ES" sz="1800" spc="-15" dirty="0">
                <a:latin typeface="Arial Narrow" panose="020B0606020202030204" pitchFamily="34" charset="0"/>
                <a:cs typeface="Arial" panose="020B0604020202020204" pitchFamily="34" charset="0"/>
              </a:rPr>
              <a:t>2.1. Modificación del artículo 94 Código Civil.</a:t>
            </a:r>
          </a:p>
          <a:p>
            <a:pPr lvl="1" algn="just" hangingPunct="0">
              <a:lnSpc>
                <a:spcPct val="150000"/>
              </a:lnSpc>
            </a:pPr>
            <a:r>
              <a:rPr lang="es-ES" sz="1800" spc="-15" dirty="0">
                <a:latin typeface="Arial Narrow" panose="020B0606020202030204" pitchFamily="34" charset="0"/>
                <a:cs typeface="Arial" panose="020B0604020202020204" pitchFamily="34" charset="0"/>
              </a:rPr>
              <a:t>2.2 Artículo 156 del Código Civil</a:t>
            </a:r>
          </a:p>
          <a:p>
            <a:pPr marL="176213" lvl="1" indent="0" algn="just" hangingPunct="0">
              <a:lnSpc>
                <a:spcPct val="150000"/>
              </a:lnSpc>
              <a:buNone/>
            </a:pPr>
            <a:r>
              <a:rPr lang="es-ES" sz="2100" spc="-15" dirty="0">
                <a:latin typeface="Arial Narrow" panose="020B0606020202030204" pitchFamily="34" charset="0"/>
                <a:cs typeface="Arial" panose="020B0604020202020204" pitchFamily="34" charset="0"/>
              </a:rPr>
              <a:t>3.- la Ley Orgánica 8/2021, de 4 de junio, de protección integral a la infancia y la adolescencia frente a la violencia</a:t>
            </a:r>
          </a:p>
          <a:p>
            <a:pPr marL="176213" lvl="1" indent="0" algn="just" hangingPunct="0">
              <a:lnSpc>
                <a:spcPct val="150000"/>
              </a:lnSpc>
              <a:buNone/>
            </a:pPr>
            <a:r>
              <a:rPr lang="es-ES" sz="2100" spc="-15" dirty="0">
                <a:latin typeface="Arial Narrow" panose="020B0606020202030204" pitchFamily="34" charset="0"/>
                <a:cs typeface="Arial" panose="020B0604020202020204" pitchFamily="34" charset="0"/>
              </a:rPr>
              <a:t>4.-La Ley Orgánica del 1/2004, de 28 de diciembre, de Medidas de Protección Integral contra la Violencia de Género </a:t>
            </a:r>
            <a:r>
              <a:rPr lang="es-ES" sz="2400" spc="-15" dirty="0">
                <a:latin typeface="Arial Narrow" panose="020B0606020202030204" pitchFamily="34" charset="0"/>
                <a:cs typeface="Arial" panose="020B0604020202020204" pitchFamily="34" charset="0"/>
              </a:rPr>
              <a:t>.</a:t>
            </a:r>
          </a:p>
          <a:p>
            <a:pPr marL="536575" lvl="1" indent="-360363" algn="just" hangingPunct="0">
              <a:lnSpc>
                <a:spcPct val="150000"/>
              </a:lnSpc>
              <a:buNone/>
            </a:pPr>
            <a:r>
              <a:rPr lang="es-ES" sz="2400" b="1" spc="-15" dirty="0">
                <a:solidFill>
                  <a:schemeClr val="accent2">
                    <a:lumMod val="60000"/>
                    <a:lumOff val="40000"/>
                  </a:schemeClr>
                </a:solidFill>
                <a:latin typeface="Arial Narrow" panose="020B0606020202030204" pitchFamily="34" charset="0"/>
                <a:cs typeface="Arial" panose="020B0604020202020204" pitchFamily="34" charset="0"/>
              </a:rPr>
              <a:t>B).- La exploración del menor</a:t>
            </a:r>
          </a:p>
          <a:p>
            <a:pPr marL="536575" lvl="1" indent="-360363" algn="just" hangingPunct="0">
              <a:lnSpc>
                <a:spcPct val="150000"/>
              </a:lnSpc>
              <a:buNone/>
            </a:pPr>
            <a:r>
              <a:rPr lang="es-ES" sz="2400" b="1" spc="-15" dirty="0">
                <a:solidFill>
                  <a:schemeClr val="accent2">
                    <a:lumMod val="60000"/>
                    <a:lumOff val="40000"/>
                  </a:schemeClr>
                </a:solidFill>
                <a:latin typeface="Arial Narrow" panose="020B0606020202030204" pitchFamily="34" charset="0"/>
                <a:cs typeface="Arial" panose="020B0604020202020204" pitchFamily="34" charset="0"/>
              </a:rPr>
              <a:t>C).- Cómo evitar la victimización secundaria</a:t>
            </a:r>
          </a:p>
        </p:txBody>
      </p:sp>
    </p:spTree>
    <p:extLst>
      <p:ext uri="{BB962C8B-B14F-4D97-AF65-F5344CB8AC3E}">
        <p14:creationId xmlns:p14="http://schemas.microsoft.com/office/powerpoint/2010/main" val="564107830"/>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C88E2-5FB3-459B-BF43-F9BFB3537A02}"/>
              </a:ext>
            </a:extLst>
          </p:cNvPr>
          <p:cNvSpPr>
            <a:spLocks noGrp="1"/>
          </p:cNvSpPr>
          <p:nvPr>
            <p:ph type="title"/>
          </p:nvPr>
        </p:nvSpPr>
        <p:spPr/>
        <p:txBody>
          <a:bodyPr>
            <a:normAutofit/>
          </a:bodyPr>
          <a:lstStyle/>
          <a:p>
            <a:pPr algn="just"/>
            <a:r>
              <a:rPr lang="es-ES" sz="2600" b="1" u="sng" dirty="0">
                <a:effectLst/>
                <a:latin typeface="Arial Narrow" panose="020B0606020202030204" pitchFamily="34" charset="0"/>
              </a:rPr>
              <a:t>¿COMO EVITAMOS LA VICTIMIZACION SECUNDARIA?</a:t>
            </a:r>
            <a:endParaRPr lang="es-ES" sz="2600" dirty="0">
              <a:latin typeface="Arial Narrow" panose="020B0606020202030204" pitchFamily="34" charset="0"/>
            </a:endParaRPr>
          </a:p>
        </p:txBody>
      </p:sp>
      <p:sp>
        <p:nvSpPr>
          <p:cNvPr id="3" name="Marcador de contenido 2">
            <a:extLst>
              <a:ext uri="{FF2B5EF4-FFF2-40B4-BE49-F238E27FC236}">
                <a16:creationId xmlns:a16="http://schemas.microsoft.com/office/drawing/2014/main" id="{FE149D99-BC95-4CD1-8E8E-2A182F1CC4BF}"/>
              </a:ext>
            </a:extLst>
          </p:cNvPr>
          <p:cNvSpPr>
            <a:spLocks noGrp="1"/>
          </p:cNvSpPr>
          <p:nvPr>
            <p:ph idx="1"/>
          </p:nvPr>
        </p:nvSpPr>
        <p:spPr/>
        <p:txBody>
          <a:bodyPr>
            <a:normAutofit fontScale="92500" lnSpcReduction="20000"/>
          </a:bodyPr>
          <a:lstStyle/>
          <a:p>
            <a:pPr indent="449580" algn="just">
              <a:lnSpc>
                <a:spcPct val="150000"/>
              </a:lnSpc>
              <a:spcAft>
                <a:spcPts val="800"/>
              </a:spcAft>
            </a:pPr>
            <a:r>
              <a:rPr lang="es-ES" sz="2400" b="1" dirty="0">
                <a:latin typeface="Arial Narrow" panose="020B0606020202030204" pitchFamily="34" charset="0"/>
                <a:ea typeface="Calibri" panose="020F0502020204030204" pitchFamily="34" charset="0"/>
                <a:cs typeface="Times New Roman" panose="02020603050405020304" pitchFamily="18" charset="0"/>
              </a:rPr>
              <a:t>Definición Victimización secundaria:</a:t>
            </a:r>
          </a:p>
          <a:p>
            <a:pPr indent="0" algn="just">
              <a:lnSpc>
                <a:spcPct val="150000"/>
              </a:lnSpc>
              <a:spcAft>
                <a:spcPts val="800"/>
              </a:spcAft>
              <a:buNone/>
            </a:pPr>
            <a:r>
              <a:rPr lang="es-ES" sz="2400" b="1" dirty="0">
                <a:latin typeface="Arial Narrow" panose="020B0606020202030204" pitchFamily="34" charset="0"/>
                <a:ea typeface="Calibri" panose="020F0502020204030204" pitchFamily="34" charset="0"/>
                <a:cs typeface="Times New Roman" panose="02020603050405020304" pitchFamily="18" charset="0"/>
              </a:rPr>
              <a:t>"las consecuencias psicológicas, sociales, jurídicas y económicas negativas que dejan las relaciones de la víctima con el sistema jurídico penal”.</a:t>
            </a:r>
          </a:p>
          <a:p>
            <a:pPr indent="449580" algn="just">
              <a:lnSpc>
                <a:spcPct val="150000"/>
              </a:lnSpc>
              <a:spcAft>
                <a:spcPts val="800"/>
              </a:spcAft>
            </a:pPr>
            <a:r>
              <a:rPr lang="es-ES" sz="2400" b="1" i="1" dirty="0">
                <a:latin typeface="Arial Narrow" panose="020B0606020202030204" pitchFamily="34" charset="0"/>
                <a:ea typeface="Calibri" panose="020F0502020204030204" pitchFamily="34" charset="0"/>
                <a:cs typeface="Times New Roman" panose="02020603050405020304" pitchFamily="18" charset="0"/>
              </a:rPr>
              <a:t>medida 205 pacto de estado al Grupo de expertos y expertas para que formule una propuesta de Protocolo de actuación específico para la toma de declaración de los menores en cualquier procedimiento en el que exista cualquier forma de violencia incluida en el Convenio de Estambul»</a:t>
            </a:r>
            <a:endParaRPr lang="es-ES" sz="2400" dirty="0">
              <a:latin typeface="Arial Narrow" panose="020B0606020202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endParaRPr lang="es-ES" sz="2400" dirty="0">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2477827318"/>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C88E2-5FB3-459B-BF43-F9BFB3537A02}"/>
              </a:ext>
            </a:extLst>
          </p:cNvPr>
          <p:cNvSpPr>
            <a:spLocks noGrp="1"/>
          </p:cNvSpPr>
          <p:nvPr>
            <p:ph type="title"/>
          </p:nvPr>
        </p:nvSpPr>
        <p:spPr/>
        <p:txBody>
          <a:bodyPr>
            <a:normAutofit/>
          </a:bodyPr>
          <a:lstStyle/>
          <a:p>
            <a:pPr algn="just"/>
            <a:r>
              <a:rPr lang="es-ES" sz="2600" b="1" u="sng" dirty="0">
                <a:effectLst/>
                <a:latin typeface="Arial Narrow" panose="020B0606020202030204" pitchFamily="34" charset="0"/>
              </a:rPr>
              <a:t>¿COMO EVITAMOS LA VICTIMIZACION SECUNDARIA?</a:t>
            </a:r>
            <a:br>
              <a:rPr lang="es-ES" sz="2600" b="1" u="sng" dirty="0">
                <a:effectLst/>
                <a:latin typeface="Arial Narrow" panose="020B0606020202030204" pitchFamily="34" charset="0"/>
              </a:rPr>
            </a:br>
            <a:r>
              <a:rPr lang="es-ES" sz="2600" b="1" u="sng" dirty="0">
                <a:effectLst/>
                <a:latin typeface="Arial Narrow" panose="020B0606020202030204" pitchFamily="34" charset="0"/>
              </a:rPr>
              <a:t>EXPLORACION DE MENORES FASE DE INSTRUCCION</a:t>
            </a:r>
            <a:endParaRPr lang="es-ES" sz="2600" dirty="0">
              <a:latin typeface="Arial Narrow" panose="020B0606020202030204" pitchFamily="34" charset="0"/>
            </a:endParaRPr>
          </a:p>
        </p:txBody>
      </p:sp>
      <p:sp>
        <p:nvSpPr>
          <p:cNvPr id="3" name="Marcador de contenido 2">
            <a:extLst>
              <a:ext uri="{FF2B5EF4-FFF2-40B4-BE49-F238E27FC236}">
                <a16:creationId xmlns:a16="http://schemas.microsoft.com/office/drawing/2014/main" id="{FE149D99-BC95-4CD1-8E8E-2A182F1CC4BF}"/>
              </a:ext>
            </a:extLst>
          </p:cNvPr>
          <p:cNvSpPr>
            <a:spLocks noGrp="1"/>
          </p:cNvSpPr>
          <p:nvPr>
            <p:ph idx="1"/>
          </p:nvPr>
        </p:nvSpPr>
        <p:spPr/>
        <p:txBody>
          <a:bodyPr>
            <a:normAutofit fontScale="55000" lnSpcReduction="20000"/>
          </a:bodyPr>
          <a:lstStyle/>
          <a:p>
            <a:pPr indent="0" algn="just">
              <a:lnSpc>
                <a:spcPct val="150000"/>
              </a:lnSpc>
              <a:spcAft>
                <a:spcPts val="800"/>
              </a:spcAft>
              <a:buNone/>
            </a:pP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dirty="0">
                <a:latin typeface="Calibri" panose="020F0502020204030204" pitchFamily="34" charset="0"/>
                <a:ea typeface="Calibri" panose="020F0502020204030204" pitchFamily="34" charset="0"/>
                <a:cs typeface="Times New Roman" panose="02020603050405020304" pitchFamily="18" charset="0"/>
              </a:rPr>
              <a:t>Circunstancias a tener en cuenta</a:t>
            </a:r>
          </a:p>
          <a:p>
            <a:pPr lvl="1" indent="449580" algn="just">
              <a:lnSpc>
                <a:spcPct val="150000"/>
              </a:lnSpc>
              <a:spcAft>
                <a:spcPts val="800"/>
              </a:spcAft>
            </a:pPr>
            <a:r>
              <a:rPr lang="es-ES" sz="2800" dirty="0">
                <a:latin typeface="Calibri" panose="020F0502020204030204" pitchFamily="34" charset="0"/>
                <a:ea typeface="Calibri" panose="020F0502020204030204" pitchFamily="34" charset="0"/>
                <a:cs typeface="Times New Roman" panose="02020603050405020304" pitchFamily="18" charset="0"/>
              </a:rPr>
              <a:t>La franja de edad, el grado de madurez, la naturaleza del delito cometido, el riesgo de contaminación del testimonio, la posible pérdida de información por el lapso de tiempo o la necesidad de preservar la estabilidad emocional y el normal desarrollo personal ante el riesgo razonablemente previsible de que se pueda producir algún quebranto.</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dirty="0">
                <a:latin typeface="Calibri" panose="020F0502020204030204" pitchFamily="34" charset="0"/>
                <a:ea typeface="Calibri" panose="020F0502020204030204" pitchFamily="34" charset="0"/>
                <a:cs typeface="Times New Roman" panose="02020603050405020304" pitchFamily="18" charset="0"/>
              </a:rPr>
              <a:t>El juez de Instrucción deberá prescindir de la toma de declaración de la víctima cuando ésta tenga menos de tres años.</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dirty="0">
                <a:latin typeface="Calibri" panose="020F0502020204030204" pitchFamily="34" charset="0"/>
                <a:ea typeface="Calibri" panose="020F0502020204030204" pitchFamily="34" charset="0"/>
                <a:cs typeface="Times New Roman" panose="02020603050405020304" pitchFamily="18" charset="0"/>
              </a:rPr>
              <a:t>Cuando el menor tenga entre 4 y 10 años deberá practicar la exploración del menor mediante prueba preconstituida.</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214737328"/>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C88E2-5FB3-459B-BF43-F9BFB3537A02}"/>
              </a:ext>
            </a:extLst>
          </p:cNvPr>
          <p:cNvSpPr>
            <a:spLocks noGrp="1"/>
          </p:cNvSpPr>
          <p:nvPr>
            <p:ph type="title"/>
          </p:nvPr>
        </p:nvSpPr>
        <p:spPr/>
        <p:txBody>
          <a:bodyPr>
            <a:normAutofit/>
          </a:bodyPr>
          <a:lstStyle/>
          <a:p>
            <a:pPr algn="just"/>
            <a:r>
              <a:rPr lang="es-ES" sz="2600" b="1" u="sng" dirty="0">
                <a:effectLst/>
                <a:latin typeface="Arial Narrow" panose="020B0606020202030204" pitchFamily="34" charset="0"/>
              </a:rPr>
              <a:t>¿COMO EVITAMOS LA VICTIMIZACION SECUNDARIA?</a:t>
            </a:r>
            <a:br>
              <a:rPr lang="es-ES" sz="2600" b="1" u="sng" dirty="0">
                <a:effectLst/>
                <a:latin typeface="Arial Narrow" panose="020B0606020202030204" pitchFamily="34" charset="0"/>
              </a:rPr>
            </a:br>
            <a:r>
              <a:rPr lang="es-ES" sz="2600" b="1" u="sng" dirty="0">
                <a:effectLst/>
                <a:latin typeface="Arial Narrow" panose="020B0606020202030204" pitchFamily="34" charset="0"/>
              </a:rPr>
              <a:t>EXPLORACION DE MENORES. FASE DE INSTRUCCION</a:t>
            </a:r>
            <a:endParaRPr lang="es-ES" sz="2600" dirty="0">
              <a:latin typeface="Arial Narrow" panose="020B0606020202030204" pitchFamily="34" charset="0"/>
            </a:endParaRPr>
          </a:p>
        </p:txBody>
      </p:sp>
      <p:sp>
        <p:nvSpPr>
          <p:cNvPr id="3" name="Marcador de contenido 2">
            <a:extLst>
              <a:ext uri="{FF2B5EF4-FFF2-40B4-BE49-F238E27FC236}">
                <a16:creationId xmlns:a16="http://schemas.microsoft.com/office/drawing/2014/main" id="{FE149D99-BC95-4CD1-8E8E-2A182F1CC4BF}"/>
              </a:ext>
            </a:extLst>
          </p:cNvPr>
          <p:cNvSpPr>
            <a:spLocks noGrp="1"/>
          </p:cNvSpPr>
          <p:nvPr>
            <p:ph idx="1"/>
          </p:nvPr>
        </p:nvSpPr>
        <p:spPr/>
        <p:txBody>
          <a:bodyPr>
            <a:normAutofit fontScale="55000" lnSpcReduction="20000"/>
          </a:bodyPr>
          <a:lstStyle/>
          <a:p>
            <a:pPr indent="0" algn="just">
              <a:lnSpc>
                <a:spcPct val="150000"/>
              </a:lnSpc>
              <a:spcAft>
                <a:spcPts val="800"/>
              </a:spcAft>
              <a:buNone/>
            </a:pP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dirty="0">
                <a:latin typeface="Calibri" panose="020F0502020204030204" pitchFamily="34" charset="0"/>
                <a:ea typeface="Calibri" panose="020F0502020204030204" pitchFamily="34" charset="0"/>
                <a:cs typeface="Times New Roman" panose="02020603050405020304" pitchFamily="18" charset="0"/>
              </a:rPr>
              <a:t>Cuando el menor tenga entre 4 y 14 años, deberá practicar la exploración del menor mediante prueba preconstituida. (art. 449 ter LECRIM LO 8/2021, de 4 de junio)</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dirty="0">
                <a:latin typeface="Calibri" panose="020F0502020204030204" pitchFamily="34" charset="0"/>
                <a:ea typeface="Calibri" panose="020F0502020204030204" pitchFamily="34" charset="0"/>
                <a:cs typeface="Times New Roman" panose="02020603050405020304" pitchFamily="18" charset="0"/>
              </a:rPr>
              <a:t>La autoridad judicial podrá acordar que la audiencia del menor de catorce años se practique a través de equipos psicosociales (art. 449.ter LECRIM nuevo)</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dirty="0">
                <a:latin typeface="Calibri" panose="020F0502020204030204" pitchFamily="34" charset="0"/>
                <a:ea typeface="Calibri" panose="020F0502020204030204" pitchFamily="34" charset="0"/>
                <a:cs typeface="Times New Roman" panose="02020603050405020304" pitchFamily="18" charset="0"/>
              </a:rPr>
              <a:t>Para el supuesto de que la persona investigada estuviere presente en la audiencia del menor, se evitará su confrontación visual con el testigo, utilizando para ello, si fuese necesario, cualquier medio técnico. (art. 449 ter LECRIM nuevo).</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1711745967"/>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C88E2-5FB3-459B-BF43-F9BFB3537A02}"/>
              </a:ext>
            </a:extLst>
          </p:cNvPr>
          <p:cNvSpPr>
            <a:spLocks noGrp="1"/>
          </p:cNvSpPr>
          <p:nvPr>
            <p:ph type="title"/>
          </p:nvPr>
        </p:nvSpPr>
        <p:spPr/>
        <p:txBody>
          <a:bodyPr>
            <a:normAutofit/>
          </a:bodyPr>
          <a:lstStyle/>
          <a:p>
            <a:pPr algn="just"/>
            <a:r>
              <a:rPr lang="es-ES" sz="2600" b="1" u="sng" dirty="0">
                <a:effectLst/>
                <a:latin typeface="Arial Narrow" panose="020B0606020202030204" pitchFamily="34" charset="0"/>
              </a:rPr>
              <a:t>¿COMO EVITAMOS LA VICTIMIZACION SECUNDARIA?</a:t>
            </a:r>
            <a:br>
              <a:rPr lang="es-ES" sz="2600" b="1" u="sng" dirty="0">
                <a:effectLst/>
                <a:latin typeface="Arial Narrow" panose="020B0606020202030204" pitchFamily="34" charset="0"/>
              </a:rPr>
            </a:br>
            <a:r>
              <a:rPr lang="es-ES" sz="2600" b="1" u="sng" dirty="0">
                <a:effectLst/>
                <a:latin typeface="Arial Narrow" panose="020B0606020202030204" pitchFamily="34" charset="0"/>
              </a:rPr>
              <a:t>EXPLORACION DE MENORES. FASE DE INSTRUCCION</a:t>
            </a:r>
            <a:endParaRPr lang="es-ES" sz="2600" dirty="0">
              <a:latin typeface="Arial Narrow" panose="020B0606020202030204" pitchFamily="34" charset="0"/>
            </a:endParaRPr>
          </a:p>
        </p:txBody>
      </p:sp>
      <p:sp>
        <p:nvSpPr>
          <p:cNvPr id="3" name="Marcador de contenido 2">
            <a:extLst>
              <a:ext uri="{FF2B5EF4-FFF2-40B4-BE49-F238E27FC236}">
                <a16:creationId xmlns:a16="http://schemas.microsoft.com/office/drawing/2014/main" id="{FE149D99-BC95-4CD1-8E8E-2A182F1CC4BF}"/>
              </a:ext>
            </a:extLst>
          </p:cNvPr>
          <p:cNvSpPr>
            <a:spLocks noGrp="1"/>
          </p:cNvSpPr>
          <p:nvPr>
            <p:ph idx="1"/>
          </p:nvPr>
        </p:nvSpPr>
        <p:spPr/>
        <p:txBody>
          <a:bodyPr>
            <a:normAutofit fontScale="47500" lnSpcReduction="20000"/>
          </a:bodyPr>
          <a:lstStyle/>
          <a:p>
            <a:pPr indent="0" algn="just">
              <a:lnSpc>
                <a:spcPct val="150000"/>
              </a:lnSpc>
              <a:spcAft>
                <a:spcPts val="800"/>
              </a:spcAft>
              <a:buNone/>
            </a:pP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70000"/>
              </a:lnSpc>
            </a:pPr>
            <a:r>
              <a:rPr lang="es-ES" sz="2900" dirty="0">
                <a:latin typeface="Arial Narrow" panose="020B0606020202030204" pitchFamily="34" charset="0"/>
              </a:rPr>
              <a:t>Previo a la exploración, deberá recabarse informe psicológico médico forense para determinar el estado psicológico en que se encuentra, el momento adecuado para realizar la prueba preconstituida, valoración de posibles secuelas, y cuando se estime necesario, la valoración de la credibilidad del menor.</a:t>
            </a:r>
          </a:p>
          <a:p>
            <a:pPr algn="just">
              <a:lnSpc>
                <a:spcPct val="170000"/>
              </a:lnSpc>
            </a:pPr>
            <a:r>
              <a:rPr lang="es-ES" sz="2900" dirty="0">
                <a:latin typeface="Arial Narrow" panose="020B0606020202030204" pitchFamily="34" charset="0"/>
              </a:rPr>
              <a:t>En el supuesto de que la exploración del menor se realice como diligencia de instrucción, además de grabarla, es </a:t>
            </a:r>
            <a:r>
              <a:rPr lang="es-ES" sz="2900" b="1" dirty="0">
                <a:latin typeface="Arial Narrow" panose="020B0606020202030204" pitchFamily="34" charset="0"/>
              </a:rPr>
              <a:t>preciso</a:t>
            </a:r>
            <a:r>
              <a:rPr lang="es-ES" sz="2900" dirty="0">
                <a:latin typeface="Arial Narrow" panose="020B0606020202030204" pitchFamily="34" charset="0"/>
              </a:rPr>
              <a:t> practicarla ante el Juez/a en presencia del Ministerio Fiscal, o en su defecto, representante legal del menor, y del Letrado de la defensa del denunciado. En atención a la edad del menor, es conveniente que las preguntas del Letrado se realicen a través del experto designado por parte del equipo psicosocial judicial.</a:t>
            </a:r>
          </a:p>
          <a:p>
            <a:pPr algn="just">
              <a:lnSpc>
                <a:spcPct val="170000"/>
              </a:lnSpc>
            </a:pPr>
            <a:r>
              <a:rPr lang="es-ES" sz="2900" dirty="0">
                <a:latin typeface="Arial Narrow" panose="020B0606020202030204" pitchFamily="34" charset="0"/>
              </a:rPr>
              <a:t>Si la exploración del menor se realiza mediante prueba preconstituida, además de grabarla, debe llevarse a cabo en presencia del Ministerio Fiscal, el Letrado de la defensa, el investigado/a, el menor, (aunque evitando su cercanía y contacto. Art. 449 ter LECRIM) acompañado de psicólogo que lo haya tratado, bien el psicólogo forense, bien el psicólogo de fundación especializada o de organismo de atención a las víctimas, haciendo uso de biombo o de videoconferencia.</a:t>
            </a:r>
          </a:p>
          <a:p>
            <a:endParaRPr lang="es-ES" dirty="0"/>
          </a:p>
        </p:txBody>
      </p:sp>
    </p:spTree>
    <p:extLst>
      <p:ext uri="{BB962C8B-B14F-4D97-AF65-F5344CB8AC3E}">
        <p14:creationId xmlns:p14="http://schemas.microsoft.com/office/powerpoint/2010/main" val="84359117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C88E2-5FB3-459B-BF43-F9BFB3537A02}"/>
              </a:ext>
            </a:extLst>
          </p:cNvPr>
          <p:cNvSpPr>
            <a:spLocks noGrp="1"/>
          </p:cNvSpPr>
          <p:nvPr>
            <p:ph type="title"/>
          </p:nvPr>
        </p:nvSpPr>
        <p:spPr/>
        <p:txBody>
          <a:bodyPr>
            <a:normAutofit/>
          </a:bodyPr>
          <a:lstStyle/>
          <a:p>
            <a:pPr algn="just"/>
            <a:r>
              <a:rPr lang="es-ES" sz="2600" b="1" u="sng" dirty="0">
                <a:effectLst/>
                <a:latin typeface="Arial Narrow" panose="020B0606020202030204" pitchFamily="34" charset="0"/>
              </a:rPr>
              <a:t>¿COMO EVITAMOS LA VICTIMIZACION SECUNDARIA?</a:t>
            </a:r>
            <a:br>
              <a:rPr lang="es-ES" sz="2600" b="1" u="sng" dirty="0">
                <a:effectLst/>
                <a:latin typeface="Arial Narrow" panose="020B0606020202030204" pitchFamily="34" charset="0"/>
              </a:rPr>
            </a:br>
            <a:r>
              <a:rPr lang="es-ES" sz="2600" b="1" u="sng" dirty="0">
                <a:effectLst/>
                <a:latin typeface="Arial Narrow" panose="020B0606020202030204" pitchFamily="34" charset="0"/>
              </a:rPr>
              <a:t>EXPLORACION DE MENORES. FASE DE INSTRUCCION</a:t>
            </a:r>
            <a:endParaRPr lang="es-ES" sz="2600" dirty="0">
              <a:latin typeface="Arial Narrow" panose="020B0606020202030204" pitchFamily="34" charset="0"/>
            </a:endParaRPr>
          </a:p>
        </p:txBody>
      </p:sp>
      <p:sp>
        <p:nvSpPr>
          <p:cNvPr id="3" name="Marcador de contenido 2">
            <a:extLst>
              <a:ext uri="{FF2B5EF4-FFF2-40B4-BE49-F238E27FC236}">
                <a16:creationId xmlns:a16="http://schemas.microsoft.com/office/drawing/2014/main" id="{FE149D99-BC95-4CD1-8E8E-2A182F1CC4BF}"/>
              </a:ext>
            </a:extLst>
          </p:cNvPr>
          <p:cNvSpPr>
            <a:spLocks noGrp="1"/>
          </p:cNvSpPr>
          <p:nvPr>
            <p:ph idx="1"/>
          </p:nvPr>
        </p:nvSpPr>
        <p:spPr/>
        <p:txBody>
          <a:bodyPr>
            <a:normAutofit fontScale="32500" lnSpcReduction="20000"/>
          </a:bodyPr>
          <a:lstStyle/>
          <a:p>
            <a:pPr indent="0" algn="just">
              <a:lnSpc>
                <a:spcPct val="150000"/>
              </a:lnSpc>
              <a:spcAft>
                <a:spcPts val="800"/>
              </a:spcAft>
              <a:buNone/>
            </a:pP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4600" dirty="0">
                <a:latin typeface="Arial Narrow" panose="020B0606020202030204" pitchFamily="34" charset="0"/>
                <a:ea typeface="Calibri" panose="020F0502020204030204" pitchFamily="34" charset="0"/>
                <a:cs typeface="Times New Roman" panose="02020603050405020304" pitchFamily="18" charset="0"/>
              </a:rPr>
              <a:t>Si se dispone de </a:t>
            </a:r>
            <a:r>
              <a:rPr lang="es-ES" sz="5500" b="1" u="sng" dirty="0">
                <a:latin typeface="Arial Narrow" panose="020B0606020202030204" pitchFamily="34" charset="0"/>
                <a:ea typeface="Calibri" panose="020F0502020204030204" pitchFamily="34" charset="0"/>
                <a:cs typeface="Times New Roman" panose="02020603050405020304" pitchFamily="18" charset="0"/>
              </a:rPr>
              <a:t>sala Gesell</a:t>
            </a:r>
            <a:r>
              <a:rPr lang="es-ES" sz="4600" dirty="0">
                <a:latin typeface="Arial Narrow" panose="020B0606020202030204" pitchFamily="34" charset="0"/>
                <a:ea typeface="Calibri" panose="020F0502020204030204" pitchFamily="34" charset="0"/>
                <a:cs typeface="Times New Roman" panose="02020603050405020304" pitchFamily="18" charset="0"/>
              </a:rPr>
              <a:t>, la exploración del menor se practicará de manera que éste se encuentre en una habitación en compañía del psicólogo experto, y en otra, los demás operadores jurídicos.</a:t>
            </a:r>
          </a:p>
          <a:p>
            <a:pPr indent="449580" algn="just">
              <a:lnSpc>
                <a:spcPct val="150000"/>
              </a:lnSpc>
              <a:spcAft>
                <a:spcPts val="800"/>
              </a:spcAft>
            </a:pPr>
            <a:r>
              <a:rPr lang="es-ES" sz="4600" b="1" u="sng" dirty="0">
                <a:latin typeface="Arial Narrow" panose="020B0606020202030204" pitchFamily="34" charset="0"/>
                <a:ea typeface="Calibri" panose="020F0502020204030204" pitchFamily="34" charset="0"/>
                <a:cs typeface="Times New Roman" panose="02020603050405020304" pitchFamily="18" charset="0"/>
              </a:rPr>
              <a:t>En cualquier caso</a:t>
            </a:r>
            <a:r>
              <a:rPr lang="es-ES" sz="4600" dirty="0">
                <a:latin typeface="Arial Narrow" panose="020B0606020202030204" pitchFamily="34" charset="0"/>
                <a:ea typeface="Calibri" panose="020F0502020204030204" pitchFamily="34" charset="0"/>
                <a:cs typeface="Times New Roman" panose="02020603050405020304" pitchFamily="18" charset="0"/>
              </a:rPr>
              <a:t>, el interrogatorio se realizará por el psicólogo experto, quien formulará las preguntas relativas a los hechos objeto de la causa, de la forma más adecuada a la situación del menor, sobre todo cuando se trate de delitos contra la libertad sexual. A continuación, se harán llegar al psicólogo experto, bien por escrito, bien mediante otros medios técnicos disponibles, las preguntas a realizar al menor por el Ministerio Fiscal, acusación particular si existe en la causa, letrado de la defensa y Juez/a, las cuales se adjuntarán al acta levantada por el Letrado de la Administración de Justicia.</a:t>
            </a:r>
          </a:p>
          <a:p>
            <a:pPr indent="449580" algn="just">
              <a:lnSpc>
                <a:spcPct val="150000"/>
              </a:lnSpc>
              <a:spcAft>
                <a:spcPts val="800"/>
              </a:spcAft>
            </a:pPr>
            <a:r>
              <a:rPr lang="es-ES" sz="4600" dirty="0">
                <a:latin typeface="Arial Narrow" panose="020B0606020202030204" pitchFamily="34" charset="0"/>
                <a:ea typeface="Calibri" panose="020F0502020204030204" pitchFamily="34" charset="0"/>
                <a:cs typeface="Times New Roman" panose="02020603050405020304" pitchFamily="18" charset="0"/>
              </a:rPr>
              <a:t>En el supuesto de que no se disponga de experto o por el delito investigado no se considere necesaria su intervención, las preguntas se formularán por el Juez/a.</a:t>
            </a:r>
          </a:p>
          <a:p>
            <a:endParaRPr lang="es-ES" dirty="0"/>
          </a:p>
        </p:txBody>
      </p:sp>
    </p:spTree>
    <p:extLst>
      <p:ext uri="{BB962C8B-B14F-4D97-AF65-F5344CB8AC3E}">
        <p14:creationId xmlns:p14="http://schemas.microsoft.com/office/powerpoint/2010/main" val="4198356877"/>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C88E2-5FB3-459B-BF43-F9BFB3537A02}"/>
              </a:ext>
            </a:extLst>
          </p:cNvPr>
          <p:cNvSpPr>
            <a:spLocks noGrp="1"/>
          </p:cNvSpPr>
          <p:nvPr>
            <p:ph type="title"/>
          </p:nvPr>
        </p:nvSpPr>
        <p:spPr/>
        <p:txBody>
          <a:bodyPr>
            <a:normAutofit/>
          </a:bodyPr>
          <a:lstStyle/>
          <a:p>
            <a:pPr algn="just"/>
            <a:r>
              <a:rPr lang="es-ES" sz="2600" b="1" u="sng" dirty="0">
                <a:effectLst/>
                <a:latin typeface="Arial Narrow" panose="020B0606020202030204" pitchFamily="34" charset="0"/>
              </a:rPr>
              <a:t>¿COMO EVITAMOS LA VICTIMIZACION SECUNDARIA?</a:t>
            </a:r>
            <a:br>
              <a:rPr lang="es-ES" sz="2600" b="1" u="sng" dirty="0">
                <a:effectLst/>
                <a:latin typeface="Arial Narrow" panose="020B0606020202030204" pitchFamily="34" charset="0"/>
              </a:rPr>
            </a:br>
            <a:r>
              <a:rPr lang="es-ES" sz="2600" b="1" u="sng" dirty="0">
                <a:effectLst/>
                <a:latin typeface="Arial Narrow" panose="020B0606020202030204" pitchFamily="34" charset="0"/>
              </a:rPr>
              <a:t>EXPLORACION DE MENORES. FASE VISTA DEL JUICIO </a:t>
            </a:r>
            <a:endParaRPr lang="es-ES" sz="2600" dirty="0">
              <a:latin typeface="Arial Narrow" panose="020B0606020202030204" pitchFamily="34" charset="0"/>
            </a:endParaRPr>
          </a:p>
        </p:txBody>
      </p:sp>
      <p:sp>
        <p:nvSpPr>
          <p:cNvPr id="3" name="Marcador de contenido 2">
            <a:extLst>
              <a:ext uri="{FF2B5EF4-FFF2-40B4-BE49-F238E27FC236}">
                <a16:creationId xmlns:a16="http://schemas.microsoft.com/office/drawing/2014/main" id="{FE149D99-BC95-4CD1-8E8E-2A182F1CC4BF}"/>
              </a:ext>
            </a:extLst>
          </p:cNvPr>
          <p:cNvSpPr>
            <a:spLocks noGrp="1"/>
          </p:cNvSpPr>
          <p:nvPr>
            <p:ph idx="1"/>
          </p:nvPr>
        </p:nvSpPr>
        <p:spPr/>
        <p:txBody>
          <a:bodyPr>
            <a:normAutofit fontScale="47500" lnSpcReduction="20000"/>
          </a:bodyPr>
          <a:lstStyle/>
          <a:p>
            <a:pPr indent="0" algn="just">
              <a:lnSpc>
                <a:spcPct val="150000"/>
              </a:lnSpc>
              <a:spcAft>
                <a:spcPts val="800"/>
              </a:spcAft>
              <a:buNone/>
            </a:pP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b="1" dirty="0">
                <a:latin typeface="Arial Narrow" panose="020B0606020202030204" pitchFamily="34" charset="0"/>
                <a:ea typeface="Calibri" panose="020F0502020204030204" pitchFamily="34" charset="0"/>
                <a:cs typeface="Times New Roman" panose="02020603050405020304" pitchFamily="18" charset="0"/>
              </a:rPr>
              <a:t>Derecho de las víctimas a que los menores de edad no tengan que declarar en el plenario, así como personas con alguna discapacidad.</a:t>
            </a:r>
            <a:endParaRPr lang="es-ES" sz="3200" dirty="0">
              <a:latin typeface="Arial Narrow" panose="020B0606020202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es-ES" sz="3200" dirty="0">
                <a:latin typeface="Arial Narrow" panose="020B0606020202030204" pitchFamily="34" charset="0"/>
                <a:ea typeface="Calibri" panose="020F0502020204030204" pitchFamily="34" charset="0"/>
                <a:cs typeface="Times New Roman" panose="02020603050405020304" pitchFamily="18" charset="0"/>
              </a:rPr>
              <a:t>Es una buena práctica con las víctimas ofrecerles el derecho de que los menores de edad no declaren en el juicio oral y se proceda a la reproducción de sus declaraciones en la exploración de menores, para evitar la victimización del menor.</a:t>
            </a:r>
          </a:p>
          <a:p>
            <a:pPr indent="449580" algn="just">
              <a:lnSpc>
                <a:spcPct val="150000"/>
              </a:lnSpc>
              <a:spcAft>
                <a:spcPts val="800"/>
              </a:spcAft>
            </a:pPr>
            <a:r>
              <a:rPr lang="es-ES" sz="3200" dirty="0">
                <a:latin typeface="Arial Narrow" panose="020B0606020202030204" pitchFamily="34" charset="0"/>
                <a:ea typeface="Calibri" panose="020F0502020204030204" pitchFamily="34" charset="0"/>
                <a:cs typeface="Times New Roman" panose="02020603050405020304" pitchFamily="18" charset="0"/>
              </a:rPr>
              <a:t>A tenor del art. 26 de la Ley 4/2015 en el caso de las víctimas menores de edad y en el de víctimas con discapacidad necesitadas de especial protección tendrán derecho a que las declaraciones recibidas durante la fase de investigación serán grabadas por medios audiovisuales y podrán ser reproducidas en el juicio en los casos y condiciones determinadas por la Ley de Enjuiciamiento Criminal.</a:t>
            </a:r>
          </a:p>
          <a:p>
            <a:pPr indent="449580" algn="just">
              <a:lnSpc>
                <a:spcPct val="150000"/>
              </a:lnSpc>
              <a:spcAft>
                <a:spcPts val="800"/>
              </a:spcAft>
            </a:pPr>
            <a:r>
              <a:rPr lang="es-ES" sz="3200" dirty="0">
                <a:latin typeface="Arial Narrow" panose="020B0606020202030204" pitchFamily="34" charset="0"/>
                <a:ea typeface="Calibri" panose="020F0502020204030204" pitchFamily="34" charset="0"/>
                <a:cs typeface="Times New Roman" panose="02020603050405020304" pitchFamily="18" charset="0"/>
              </a:rPr>
              <a:t>La declaración podrá recibirse por medio de expertos</a:t>
            </a:r>
          </a:p>
          <a:p>
            <a:endParaRPr lang="es-ES" dirty="0"/>
          </a:p>
        </p:txBody>
      </p:sp>
    </p:spTree>
    <p:extLst>
      <p:ext uri="{BB962C8B-B14F-4D97-AF65-F5344CB8AC3E}">
        <p14:creationId xmlns:p14="http://schemas.microsoft.com/office/powerpoint/2010/main" val="2879424854"/>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928670"/>
            <a:ext cx="8229600" cy="484106"/>
          </a:xfrm>
        </p:spPr>
        <p:txBody>
          <a:bodyPr>
            <a:normAutofit fontScale="90000"/>
          </a:bodyPr>
          <a:lstStyle/>
          <a:p>
            <a:endParaRPr lang="es-ES" dirty="0"/>
          </a:p>
        </p:txBody>
      </p:sp>
      <p:sp>
        <p:nvSpPr>
          <p:cNvPr id="6" name="5 Marcador de contenido"/>
          <p:cNvSpPr>
            <a:spLocks noGrp="1"/>
          </p:cNvSpPr>
          <p:nvPr>
            <p:ph idx="1"/>
          </p:nvPr>
        </p:nvSpPr>
        <p:spPr>
          <a:xfrm>
            <a:off x="323528" y="260648"/>
            <a:ext cx="8640960" cy="5940152"/>
          </a:xfrm>
        </p:spPr>
        <p:txBody>
          <a:bodyPr>
            <a:normAutofit lnSpcReduction="10000"/>
          </a:bodyPr>
          <a:lstStyle/>
          <a:p>
            <a:pPr marL="64008" indent="0">
              <a:buNone/>
            </a:pPr>
            <a:r>
              <a:rPr lang="es-ES" sz="6600" b="1" dirty="0">
                <a:solidFill>
                  <a:srgbClr val="000000"/>
                </a:solidFill>
                <a:latin typeface="Arial" panose="020B0604020202020204" pitchFamily="34" charset="0"/>
              </a:rPr>
              <a:t> </a:t>
            </a:r>
            <a:r>
              <a:rPr lang="es-ES" dirty="0">
                <a:ln w="6350">
                  <a:solidFill>
                    <a:srgbClr val="FF388C">
                      <a:shade val="43000"/>
                    </a:srgbClr>
                  </a:solidFill>
                </a:ln>
                <a:solidFill>
                  <a:srgbClr val="FF388C">
                    <a:tint val="83000"/>
                    <a:satMod val="150000"/>
                  </a:srgbClr>
                </a:solidFill>
                <a:effectLst>
                  <a:outerShdw blurRad="26000" dist="26000" dir="14500000" algn="tl" rotWithShape="0">
                    <a:srgbClr val="000000">
                      <a:alpha val="40000"/>
                    </a:srgbClr>
                  </a:outerShdw>
                </a:effectLst>
                <a:ea typeface="+mj-ea"/>
                <a:cs typeface="+mj-cs"/>
              </a:rPr>
              <a:t>Menores victimas mortales en casos de violencia de genero contra su madre</a:t>
            </a:r>
            <a:endParaRPr lang="es-ES" sz="6600" dirty="0">
              <a:solidFill>
                <a:srgbClr val="000000"/>
              </a:solidFill>
              <a:latin typeface="Arial" panose="020B0604020202020204" pitchFamily="34" charset="0"/>
            </a:endParaRPr>
          </a:p>
          <a:p>
            <a:pPr marL="64008" indent="0">
              <a:buNone/>
            </a:pPr>
            <a:r>
              <a:rPr lang="es-ES" sz="6600" dirty="0">
                <a:solidFill>
                  <a:srgbClr val="000000"/>
                </a:solidFill>
                <a:latin typeface="Arial" panose="020B0604020202020204" pitchFamily="34" charset="0"/>
              </a:rPr>
              <a:t> </a:t>
            </a:r>
          </a:p>
          <a:p>
            <a:pPr algn="r">
              <a:buNone/>
            </a:pPr>
            <a:endParaRPr lang="es-ES" sz="6600" dirty="0"/>
          </a:p>
          <a:p>
            <a:pPr algn="r">
              <a:buNone/>
            </a:pPr>
            <a:br>
              <a:rPr lang="es-ES" sz="6600" dirty="0"/>
            </a:br>
            <a:endParaRPr lang="es-ES" sz="6600" dirty="0"/>
          </a:p>
          <a:p>
            <a:pPr algn="r">
              <a:buNone/>
            </a:pPr>
            <a:endParaRPr lang="es-ES" sz="6600" dirty="0"/>
          </a:p>
        </p:txBody>
      </p:sp>
      <p:pic>
        <p:nvPicPr>
          <p:cNvPr id="2" name="Imagen 1">
            <a:extLst>
              <a:ext uri="{FF2B5EF4-FFF2-40B4-BE49-F238E27FC236}">
                <a16:creationId xmlns:a16="http://schemas.microsoft.com/office/drawing/2014/main" id="{EC2A38F2-AAFF-4569-B5D9-2A505F1F17CC}"/>
              </a:ext>
            </a:extLst>
          </p:cNvPr>
          <p:cNvPicPr>
            <a:picLocks noChangeAspect="1"/>
          </p:cNvPicPr>
          <p:nvPr/>
        </p:nvPicPr>
        <p:blipFill>
          <a:blip r:embed="rId2"/>
          <a:stretch>
            <a:fillRect/>
          </a:stretch>
        </p:blipFill>
        <p:spPr>
          <a:xfrm>
            <a:off x="2051720" y="2059941"/>
            <a:ext cx="4562475" cy="3456384"/>
          </a:xfrm>
          <a:prstGeom prst="rect">
            <a:avLst/>
          </a:prstGeom>
        </p:spPr>
      </p:pic>
    </p:spTree>
    <p:extLst>
      <p:ext uri="{BB962C8B-B14F-4D97-AF65-F5344CB8AC3E}">
        <p14:creationId xmlns:p14="http://schemas.microsoft.com/office/powerpoint/2010/main" val="1981856509"/>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928670"/>
            <a:ext cx="8229600" cy="484106"/>
          </a:xfrm>
        </p:spPr>
        <p:txBody>
          <a:bodyPr>
            <a:normAutofit fontScale="90000"/>
          </a:bodyPr>
          <a:lstStyle/>
          <a:p>
            <a:endParaRPr lang="es-ES" dirty="0"/>
          </a:p>
        </p:txBody>
      </p:sp>
      <p:sp>
        <p:nvSpPr>
          <p:cNvPr id="6" name="5 Marcador de contenido"/>
          <p:cNvSpPr>
            <a:spLocks noGrp="1"/>
          </p:cNvSpPr>
          <p:nvPr>
            <p:ph idx="1"/>
          </p:nvPr>
        </p:nvSpPr>
        <p:spPr>
          <a:xfrm>
            <a:off x="323528" y="260648"/>
            <a:ext cx="8640960" cy="5940152"/>
          </a:xfrm>
        </p:spPr>
        <p:txBody>
          <a:bodyPr>
            <a:normAutofit lnSpcReduction="10000"/>
          </a:bodyPr>
          <a:lstStyle/>
          <a:p>
            <a:pPr marL="64008" indent="0">
              <a:buNone/>
            </a:pPr>
            <a:r>
              <a:rPr lang="es-ES" sz="6600" b="1" dirty="0">
                <a:solidFill>
                  <a:srgbClr val="000000"/>
                </a:solidFill>
                <a:latin typeface="Arial" panose="020B0604020202020204" pitchFamily="34" charset="0"/>
              </a:rPr>
              <a:t> </a:t>
            </a:r>
            <a:r>
              <a:rPr lang="es-ES" dirty="0">
                <a:ln w="6350">
                  <a:solidFill>
                    <a:srgbClr val="FF388C">
                      <a:shade val="43000"/>
                    </a:srgbClr>
                  </a:solidFill>
                </a:ln>
                <a:solidFill>
                  <a:srgbClr val="FF388C">
                    <a:tint val="83000"/>
                    <a:satMod val="150000"/>
                  </a:srgbClr>
                </a:solidFill>
                <a:effectLst>
                  <a:outerShdw blurRad="26000" dist="26000" dir="14500000" algn="tl" rotWithShape="0">
                    <a:srgbClr val="000000">
                      <a:alpha val="40000"/>
                    </a:srgbClr>
                  </a:outerShdw>
                </a:effectLst>
                <a:ea typeface="+mj-ea"/>
                <a:cs typeface="+mj-cs"/>
              </a:rPr>
              <a:t>Menores victimas mortales en casos de violencia de genero contra su madre</a:t>
            </a:r>
            <a:endParaRPr lang="es-ES" sz="6600" dirty="0">
              <a:solidFill>
                <a:srgbClr val="000000"/>
              </a:solidFill>
              <a:latin typeface="Arial" panose="020B0604020202020204" pitchFamily="34" charset="0"/>
            </a:endParaRPr>
          </a:p>
          <a:p>
            <a:pPr marL="64008" indent="0">
              <a:buNone/>
            </a:pPr>
            <a:r>
              <a:rPr lang="es-ES" sz="6600" dirty="0">
                <a:solidFill>
                  <a:srgbClr val="000000"/>
                </a:solidFill>
                <a:latin typeface="Arial" panose="020B0604020202020204" pitchFamily="34" charset="0"/>
              </a:rPr>
              <a:t> </a:t>
            </a:r>
          </a:p>
          <a:p>
            <a:pPr algn="r">
              <a:buNone/>
            </a:pPr>
            <a:endParaRPr lang="es-ES" sz="6600" dirty="0"/>
          </a:p>
          <a:p>
            <a:pPr algn="r">
              <a:buNone/>
            </a:pPr>
            <a:br>
              <a:rPr lang="es-ES" sz="6600" dirty="0"/>
            </a:br>
            <a:endParaRPr lang="es-ES" sz="6600" dirty="0"/>
          </a:p>
          <a:p>
            <a:pPr algn="r">
              <a:buNone/>
            </a:pPr>
            <a:endParaRPr lang="es-ES" sz="6600" dirty="0"/>
          </a:p>
        </p:txBody>
      </p:sp>
      <p:pic>
        <p:nvPicPr>
          <p:cNvPr id="3" name="Imagen 2">
            <a:extLst>
              <a:ext uri="{FF2B5EF4-FFF2-40B4-BE49-F238E27FC236}">
                <a16:creationId xmlns:a16="http://schemas.microsoft.com/office/drawing/2014/main" id="{F5994E17-208A-4262-9287-F728F4822D3B}"/>
              </a:ext>
            </a:extLst>
          </p:cNvPr>
          <p:cNvPicPr>
            <a:picLocks noChangeAspect="1"/>
          </p:cNvPicPr>
          <p:nvPr/>
        </p:nvPicPr>
        <p:blipFill>
          <a:blip r:embed="rId2"/>
          <a:stretch>
            <a:fillRect/>
          </a:stretch>
        </p:blipFill>
        <p:spPr>
          <a:xfrm>
            <a:off x="1690687" y="2066924"/>
            <a:ext cx="5762625" cy="3862405"/>
          </a:xfrm>
          <a:prstGeom prst="rect">
            <a:avLst/>
          </a:prstGeom>
        </p:spPr>
      </p:pic>
    </p:spTree>
    <p:extLst>
      <p:ext uri="{BB962C8B-B14F-4D97-AF65-F5344CB8AC3E}">
        <p14:creationId xmlns:p14="http://schemas.microsoft.com/office/powerpoint/2010/main" val="1838948548"/>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B27192-308B-4C06-B4C0-256D1038075D}"/>
              </a:ext>
            </a:extLst>
          </p:cNvPr>
          <p:cNvSpPr>
            <a:spLocks noGrp="1"/>
          </p:cNvSpPr>
          <p:nvPr>
            <p:ph type="title"/>
          </p:nvPr>
        </p:nvSpPr>
        <p:spPr/>
        <p:txBody>
          <a:bodyPr/>
          <a:lstStyle/>
          <a:p>
            <a:r>
              <a:rPr lang="es-ES" sz="3000" dirty="0">
                <a:ln w="6350">
                  <a:solidFill>
                    <a:srgbClr val="FF388C">
                      <a:shade val="43000"/>
                    </a:srgbClr>
                  </a:solidFill>
                </a:ln>
                <a:solidFill>
                  <a:srgbClr val="FF388C">
                    <a:tint val="83000"/>
                    <a:satMod val="150000"/>
                  </a:srgbClr>
                </a:solidFill>
              </a:rPr>
              <a:t>Menores victimas mortales en casos de violencia de genero contra su madre</a:t>
            </a:r>
            <a:endParaRPr lang="es-ES" dirty="0"/>
          </a:p>
        </p:txBody>
      </p:sp>
      <p:pic>
        <p:nvPicPr>
          <p:cNvPr id="4" name="Marcador de contenido 3">
            <a:extLst>
              <a:ext uri="{FF2B5EF4-FFF2-40B4-BE49-F238E27FC236}">
                <a16:creationId xmlns:a16="http://schemas.microsoft.com/office/drawing/2014/main" id="{7B5EFD0D-363B-4FBA-B361-D9143619CD63}"/>
              </a:ext>
            </a:extLst>
          </p:cNvPr>
          <p:cNvPicPr>
            <a:picLocks noGrp="1" noChangeAspect="1"/>
          </p:cNvPicPr>
          <p:nvPr>
            <p:ph idx="1"/>
          </p:nvPr>
        </p:nvPicPr>
        <p:blipFill>
          <a:blip r:embed="rId2"/>
          <a:stretch>
            <a:fillRect/>
          </a:stretch>
        </p:blipFill>
        <p:spPr>
          <a:xfrm>
            <a:off x="1285875" y="2392362"/>
            <a:ext cx="6572250" cy="3552825"/>
          </a:xfrm>
          <a:prstGeom prst="rect">
            <a:avLst/>
          </a:prstGeom>
        </p:spPr>
      </p:pic>
    </p:spTree>
    <p:extLst>
      <p:ext uri="{BB962C8B-B14F-4D97-AF65-F5344CB8AC3E}">
        <p14:creationId xmlns:p14="http://schemas.microsoft.com/office/powerpoint/2010/main" val="591173845"/>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D6AC6B-6A4C-4CE4-83F7-EFE4F206097A}"/>
              </a:ext>
            </a:extLst>
          </p:cNvPr>
          <p:cNvSpPr>
            <a:spLocks noGrp="1"/>
          </p:cNvSpPr>
          <p:nvPr>
            <p:ph type="title"/>
          </p:nvPr>
        </p:nvSpPr>
        <p:spPr/>
        <p:txBody>
          <a:bodyPr/>
          <a:lstStyle/>
          <a:p>
            <a:r>
              <a:rPr lang="es-ES" sz="3000" dirty="0">
                <a:ln w="6350">
                  <a:solidFill>
                    <a:srgbClr val="FF388C">
                      <a:shade val="43000"/>
                    </a:srgbClr>
                  </a:solidFill>
                </a:ln>
                <a:solidFill>
                  <a:srgbClr val="FF388C">
                    <a:tint val="83000"/>
                    <a:satMod val="150000"/>
                  </a:srgbClr>
                </a:solidFill>
              </a:rPr>
              <a:t>Menores victimas mortales en casos de violencia de genero contra su madre</a:t>
            </a:r>
            <a:endParaRPr lang="es-ES" dirty="0"/>
          </a:p>
        </p:txBody>
      </p:sp>
      <p:pic>
        <p:nvPicPr>
          <p:cNvPr id="5" name="Marcador de contenido 4">
            <a:extLst>
              <a:ext uri="{FF2B5EF4-FFF2-40B4-BE49-F238E27FC236}">
                <a16:creationId xmlns:a16="http://schemas.microsoft.com/office/drawing/2014/main" id="{6BBDAEB7-5489-4E0D-9BA9-8E9B1A871978}"/>
              </a:ext>
            </a:extLst>
          </p:cNvPr>
          <p:cNvPicPr>
            <a:picLocks noGrp="1" noChangeAspect="1"/>
          </p:cNvPicPr>
          <p:nvPr>
            <p:ph idx="1"/>
          </p:nvPr>
        </p:nvPicPr>
        <p:blipFill>
          <a:blip r:embed="rId2"/>
          <a:stretch>
            <a:fillRect/>
          </a:stretch>
        </p:blipFill>
        <p:spPr>
          <a:xfrm>
            <a:off x="1547665" y="2060848"/>
            <a:ext cx="5276998" cy="4060552"/>
          </a:xfrm>
          <a:prstGeom prst="rect">
            <a:avLst/>
          </a:prstGeom>
        </p:spPr>
      </p:pic>
    </p:spTree>
    <p:extLst>
      <p:ext uri="{BB962C8B-B14F-4D97-AF65-F5344CB8AC3E}">
        <p14:creationId xmlns:p14="http://schemas.microsoft.com/office/powerpoint/2010/main" val="50831434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5459DD-CD23-4CD5-8B9F-6C3FD23B69D8}"/>
              </a:ext>
            </a:extLst>
          </p:cNvPr>
          <p:cNvSpPr>
            <a:spLocks noGrp="1"/>
          </p:cNvSpPr>
          <p:nvPr>
            <p:ph type="title"/>
          </p:nvPr>
        </p:nvSpPr>
        <p:spPr/>
        <p:txBody>
          <a:bodyPr>
            <a:noAutofit/>
          </a:bodyPr>
          <a:lstStyle/>
          <a:p>
            <a:pPr algn="ctr" hangingPunct="0">
              <a:lnSpc>
                <a:spcPct val="150000"/>
              </a:lnSpc>
              <a:spcAft>
                <a:spcPts val="0"/>
              </a:spcAft>
            </a:pPr>
            <a:r>
              <a:rPr lang="es-ES_tradnl" sz="3000" b="1" u="sng" spc="-15" dirty="0">
                <a:effectLst/>
                <a:latin typeface="Arial Narrow" panose="020B0606020202030204" pitchFamily="34" charset="0"/>
                <a:ea typeface="Times New Roman" panose="02020603050405020304" pitchFamily="18" charset="0"/>
                <a:cs typeface="Arial" panose="020B0604020202020204" pitchFamily="34" charset="0"/>
              </a:rPr>
              <a:t>1.- CONSTITUCION ESPAÑOLA</a:t>
            </a:r>
            <a:r>
              <a:rPr lang="es-ES_tradnl" sz="3000" spc="-15" dirty="0">
                <a:effectLst/>
                <a:latin typeface="Arial Narrow" panose="020B0606020202030204" pitchFamily="34" charset="0"/>
                <a:ea typeface="Times New Roman" panose="02020603050405020304" pitchFamily="18" charset="0"/>
                <a:cs typeface="Arial" panose="020B0604020202020204" pitchFamily="34" charset="0"/>
              </a:rPr>
              <a:t>.</a:t>
            </a:r>
            <a:br>
              <a:rPr lang="es-ES" sz="3000" dirty="0">
                <a:effectLst/>
                <a:latin typeface="Courier New" panose="02070309020205020404" pitchFamily="49" charset="0"/>
                <a:ea typeface="Times New Roman" panose="02020603050405020304" pitchFamily="18" charset="0"/>
                <a:cs typeface="Times New Roman" panose="02020603050405020304" pitchFamily="18" charset="0"/>
              </a:rPr>
            </a:br>
            <a:endParaRPr lang="es-ES" sz="3000" dirty="0"/>
          </a:p>
        </p:txBody>
      </p:sp>
      <p:sp>
        <p:nvSpPr>
          <p:cNvPr id="3" name="Marcador de contenido 2">
            <a:extLst>
              <a:ext uri="{FF2B5EF4-FFF2-40B4-BE49-F238E27FC236}">
                <a16:creationId xmlns:a16="http://schemas.microsoft.com/office/drawing/2014/main" id="{211A8420-5BCC-40C2-A735-961CCEC7772D}"/>
              </a:ext>
            </a:extLst>
          </p:cNvPr>
          <p:cNvSpPr>
            <a:spLocks noGrp="1"/>
          </p:cNvSpPr>
          <p:nvPr>
            <p:ph idx="1"/>
          </p:nvPr>
        </p:nvSpPr>
        <p:spPr>
          <a:xfrm>
            <a:off x="457200" y="1412776"/>
            <a:ext cx="8229600" cy="5042032"/>
          </a:xfrm>
        </p:spPr>
        <p:txBody>
          <a:bodyPr>
            <a:normAutofit fontScale="77500" lnSpcReduction="20000"/>
          </a:bodyPr>
          <a:lstStyle/>
          <a:p>
            <a:pPr algn="just">
              <a:lnSpc>
                <a:spcPct val="150000"/>
              </a:lnSpc>
            </a:pPr>
            <a:r>
              <a:rPr lang="es-ES" sz="2200" b="1" dirty="0">
                <a:latin typeface="Arial Narrow" panose="020B0606020202030204" pitchFamily="34" charset="0"/>
              </a:rPr>
              <a:t>ARTICULO 39</a:t>
            </a:r>
          </a:p>
          <a:p>
            <a:pPr lvl="1" algn="just">
              <a:lnSpc>
                <a:spcPct val="150000"/>
              </a:lnSpc>
            </a:pPr>
            <a:r>
              <a:rPr lang="es-ES" sz="1800" dirty="0">
                <a:latin typeface="Arial Narrow" panose="020B0606020202030204" pitchFamily="34" charset="0"/>
              </a:rPr>
              <a:t>“</a:t>
            </a:r>
            <a:r>
              <a:rPr lang="es-ES" sz="2200" i="1" dirty="0">
                <a:latin typeface="Arial Narrow" panose="020B0606020202030204" pitchFamily="34" charset="0"/>
              </a:rPr>
              <a:t>1. Los poderes públicos </a:t>
            </a:r>
            <a:r>
              <a:rPr lang="es-ES" sz="2200" b="1" i="1" dirty="0">
                <a:solidFill>
                  <a:schemeClr val="accent2">
                    <a:lumMod val="60000"/>
                    <a:lumOff val="40000"/>
                  </a:schemeClr>
                </a:solidFill>
                <a:latin typeface="Arial Narrow" panose="020B0606020202030204" pitchFamily="34" charset="0"/>
              </a:rPr>
              <a:t>aseguran</a:t>
            </a:r>
            <a:r>
              <a:rPr lang="es-ES" sz="2200" i="1" dirty="0">
                <a:latin typeface="Arial Narrow" panose="020B0606020202030204" pitchFamily="34" charset="0"/>
              </a:rPr>
              <a:t> la protección social, económica y jurídica de la familia.</a:t>
            </a:r>
          </a:p>
          <a:p>
            <a:pPr lvl="1" algn="just">
              <a:lnSpc>
                <a:spcPct val="150000"/>
              </a:lnSpc>
            </a:pPr>
            <a:endParaRPr lang="es-ES" sz="2200" i="1" dirty="0">
              <a:latin typeface="Arial Narrow" panose="020B0606020202030204" pitchFamily="34" charset="0"/>
            </a:endParaRPr>
          </a:p>
          <a:p>
            <a:pPr lvl="1" algn="just">
              <a:lnSpc>
                <a:spcPct val="150000"/>
              </a:lnSpc>
            </a:pPr>
            <a:r>
              <a:rPr lang="es-ES" sz="2200" i="1" dirty="0">
                <a:latin typeface="Arial Narrow" panose="020B0606020202030204" pitchFamily="34" charset="0"/>
              </a:rPr>
              <a:t>2. Los poderes públicos aseguran, asimismo, </a:t>
            </a:r>
            <a:r>
              <a:rPr lang="es-ES" sz="2200" b="1" i="1" dirty="0">
                <a:latin typeface="Arial Narrow" panose="020B0606020202030204" pitchFamily="34" charset="0"/>
              </a:rPr>
              <a:t>la </a:t>
            </a:r>
            <a:r>
              <a:rPr lang="es-ES" sz="2200" b="1" i="1" dirty="0">
                <a:solidFill>
                  <a:schemeClr val="accent2">
                    <a:lumMod val="60000"/>
                    <a:lumOff val="40000"/>
                  </a:schemeClr>
                </a:solidFill>
                <a:latin typeface="Arial Narrow" panose="020B0606020202030204" pitchFamily="34" charset="0"/>
              </a:rPr>
              <a:t>protección integral de los hijos</a:t>
            </a:r>
            <a:r>
              <a:rPr lang="es-ES" sz="2200" i="1" dirty="0">
                <a:latin typeface="Arial Narrow" panose="020B0606020202030204" pitchFamily="34" charset="0"/>
              </a:rPr>
              <a:t>, iguales éstos ante la ley con independencia de su filiación, y de las madres, cualquiera que sea su estado civil. La ley posibilitará la investigación de la pa­ternidad. </a:t>
            </a:r>
          </a:p>
          <a:p>
            <a:pPr lvl="1" algn="just">
              <a:lnSpc>
                <a:spcPct val="150000"/>
              </a:lnSpc>
            </a:pPr>
            <a:endParaRPr lang="es-ES" sz="2200" i="1" dirty="0">
              <a:latin typeface="Arial Narrow" panose="020B0606020202030204" pitchFamily="34" charset="0"/>
            </a:endParaRPr>
          </a:p>
          <a:p>
            <a:pPr lvl="1" algn="just">
              <a:lnSpc>
                <a:spcPct val="150000"/>
              </a:lnSpc>
            </a:pPr>
            <a:r>
              <a:rPr lang="es-ES" sz="2200" i="1" dirty="0">
                <a:latin typeface="Arial Narrow" panose="020B0606020202030204" pitchFamily="34" charset="0"/>
              </a:rPr>
              <a:t>3. </a:t>
            </a:r>
            <a:r>
              <a:rPr lang="es-ES" sz="2200" b="1" i="1" u="sng" dirty="0">
                <a:latin typeface="Arial Narrow" panose="020B0606020202030204" pitchFamily="34" charset="0"/>
              </a:rPr>
              <a:t>Los padres</a:t>
            </a:r>
            <a:r>
              <a:rPr lang="es-ES" sz="2200" i="1" dirty="0">
                <a:latin typeface="Arial Narrow" panose="020B0606020202030204" pitchFamily="34" charset="0"/>
              </a:rPr>
              <a:t> deben prestar asistencia de todo orden a los hijos habidos den­tro o fuera del matrimonio, durante su minoría de edad y en los demás casos en que legalmente proceda. 	</a:t>
            </a:r>
          </a:p>
          <a:p>
            <a:pPr lvl="1" algn="just">
              <a:lnSpc>
                <a:spcPct val="150000"/>
              </a:lnSpc>
            </a:pPr>
            <a:r>
              <a:rPr lang="es-ES" sz="2200" i="1" dirty="0">
                <a:latin typeface="Arial Narrow" panose="020B0606020202030204" pitchFamily="34" charset="0"/>
              </a:rPr>
              <a:t>4</a:t>
            </a:r>
            <a:r>
              <a:rPr lang="es-ES" sz="2200" b="1" i="1" u="sng" dirty="0">
                <a:solidFill>
                  <a:schemeClr val="accent2">
                    <a:lumMod val="60000"/>
                    <a:lumOff val="40000"/>
                  </a:schemeClr>
                </a:solidFill>
                <a:latin typeface="Arial Narrow" panose="020B0606020202030204" pitchFamily="34" charset="0"/>
              </a:rPr>
              <a:t>. Los niños </a:t>
            </a:r>
            <a:r>
              <a:rPr lang="es-ES" sz="2200" i="1" dirty="0">
                <a:latin typeface="Arial Narrow" panose="020B0606020202030204" pitchFamily="34" charset="0"/>
              </a:rPr>
              <a:t>gozarán de la </a:t>
            </a:r>
            <a:r>
              <a:rPr lang="es-ES" sz="2200" b="1" i="1" dirty="0">
                <a:latin typeface="Arial Narrow" panose="020B0606020202030204" pitchFamily="34" charset="0"/>
              </a:rPr>
              <a:t>protección</a:t>
            </a:r>
            <a:r>
              <a:rPr lang="es-ES" sz="2200" i="1" dirty="0">
                <a:latin typeface="Arial Narrow" panose="020B0606020202030204" pitchFamily="34" charset="0"/>
              </a:rPr>
              <a:t> prevista en los </a:t>
            </a:r>
            <a:r>
              <a:rPr lang="es-ES" sz="2200" b="1" i="1" dirty="0">
                <a:solidFill>
                  <a:schemeClr val="accent2">
                    <a:lumMod val="60000"/>
                    <a:lumOff val="40000"/>
                  </a:schemeClr>
                </a:solidFill>
                <a:latin typeface="Arial Narrow" panose="020B0606020202030204" pitchFamily="34" charset="0"/>
              </a:rPr>
              <a:t>acuerdos internacionales </a:t>
            </a:r>
            <a:r>
              <a:rPr lang="es-ES" sz="2200" i="1" dirty="0">
                <a:latin typeface="Arial Narrow" panose="020B0606020202030204" pitchFamily="34" charset="0"/>
              </a:rPr>
              <a:t>que velan por sus derechos</a:t>
            </a:r>
            <a:r>
              <a:rPr lang="es-ES" sz="2200" dirty="0">
                <a:latin typeface="Arial Narrow" panose="020B0606020202030204" pitchFamily="34" charset="0"/>
              </a:rPr>
              <a:t>”.</a:t>
            </a:r>
          </a:p>
          <a:p>
            <a:pPr marL="64008" indent="0" algn="just">
              <a:buNone/>
            </a:pPr>
            <a:endParaRPr lang="es-ES" dirty="0"/>
          </a:p>
        </p:txBody>
      </p:sp>
    </p:spTree>
    <p:extLst>
      <p:ext uri="{BB962C8B-B14F-4D97-AF65-F5344CB8AC3E}">
        <p14:creationId xmlns:p14="http://schemas.microsoft.com/office/powerpoint/2010/main" val="3647686439"/>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0A5A7B-4AFA-464E-B30A-38A912CC1472}"/>
              </a:ext>
            </a:extLst>
          </p:cNvPr>
          <p:cNvSpPr>
            <a:spLocks noGrp="1"/>
          </p:cNvSpPr>
          <p:nvPr>
            <p:ph type="title"/>
          </p:nvPr>
        </p:nvSpPr>
        <p:spPr/>
        <p:txBody>
          <a:bodyPr/>
          <a:lstStyle/>
          <a:p>
            <a:r>
              <a:rPr lang="es-ES" sz="3000" dirty="0">
                <a:ln w="6350">
                  <a:solidFill>
                    <a:srgbClr val="FF388C">
                      <a:shade val="43000"/>
                    </a:srgbClr>
                  </a:solidFill>
                </a:ln>
                <a:solidFill>
                  <a:srgbClr val="FF388C">
                    <a:tint val="83000"/>
                    <a:satMod val="150000"/>
                  </a:srgbClr>
                </a:solidFill>
              </a:rPr>
              <a:t>Menores victimas mortales en casos de violencia de genero contra su madre</a:t>
            </a:r>
            <a:endParaRPr lang="es-ES" dirty="0"/>
          </a:p>
        </p:txBody>
      </p:sp>
      <p:pic>
        <p:nvPicPr>
          <p:cNvPr id="4" name="Marcador de contenido 3">
            <a:extLst>
              <a:ext uri="{FF2B5EF4-FFF2-40B4-BE49-F238E27FC236}">
                <a16:creationId xmlns:a16="http://schemas.microsoft.com/office/drawing/2014/main" id="{93C9832B-7FE3-43CD-8A85-41804A3B8B49}"/>
              </a:ext>
            </a:extLst>
          </p:cNvPr>
          <p:cNvPicPr>
            <a:picLocks noGrp="1" noChangeAspect="1"/>
          </p:cNvPicPr>
          <p:nvPr>
            <p:ph idx="1"/>
          </p:nvPr>
        </p:nvPicPr>
        <p:blipFill>
          <a:blip r:embed="rId2"/>
          <a:stretch>
            <a:fillRect/>
          </a:stretch>
        </p:blipFill>
        <p:spPr>
          <a:xfrm>
            <a:off x="1657350" y="2259012"/>
            <a:ext cx="5829300" cy="3819525"/>
          </a:xfrm>
          <a:prstGeom prst="rect">
            <a:avLst/>
          </a:prstGeom>
        </p:spPr>
      </p:pic>
    </p:spTree>
    <p:extLst>
      <p:ext uri="{BB962C8B-B14F-4D97-AF65-F5344CB8AC3E}">
        <p14:creationId xmlns:p14="http://schemas.microsoft.com/office/powerpoint/2010/main" val="1015602703"/>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7DA5E9-0756-4DAF-8046-52A4869B32F6}"/>
              </a:ext>
            </a:extLst>
          </p:cNvPr>
          <p:cNvSpPr>
            <a:spLocks noGrp="1"/>
          </p:cNvSpPr>
          <p:nvPr>
            <p:ph type="title"/>
          </p:nvPr>
        </p:nvSpPr>
        <p:spPr/>
        <p:txBody>
          <a:bodyPr/>
          <a:lstStyle/>
          <a:p>
            <a:r>
              <a:rPr lang="es-ES" sz="3000" dirty="0">
                <a:ln w="6350">
                  <a:solidFill>
                    <a:srgbClr val="FF388C">
                      <a:shade val="43000"/>
                    </a:srgbClr>
                  </a:solidFill>
                </a:ln>
                <a:solidFill>
                  <a:srgbClr val="FF388C">
                    <a:tint val="83000"/>
                    <a:satMod val="150000"/>
                  </a:srgbClr>
                </a:solidFill>
              </a:rPr>
              <a:t>Menores victimas mortales en casos de violencia de genero contra su madre</a:t>
            </a:r>
            <a:endParaRPr lang="es-ES" dirty="0"/>
          </a:p>
        </p:txBody>
      </p:sp>
      <p:pic>
        <p:nvPicPr>
          <p:cNvPr id="4" name="Marcador de contenido 3">
            <a:extLst>
              <a:ext uri="{FF2B5EF4-FFF2-40B4-BE49-F238E27FC236}">
                <a16:creationId xmlns:a16="http://schemas.microsoft.com/office/drawing/2014/main" id="{212FFB6C-65BC-46B7-81C8-130956254FEC}"/>
              </a:ext>
            </a:extLst>
          </p:cNvPr>
          <p:cNvPicPr>
            <a:picLocks noGrp="1" noChangeAspect="1"/>
          </p:cNvPicPr>
          <p:nvPr>
            <p:ph idx="1"/>
          </p:nvPr>
        </p:nvPicPr>
        <p:blipFill>
          <a:blip r:embed="rId2"/>
          <a:stretch>
            <a:fillRect/>
          </a:stretch>
        </p:blipFill>
        <p:spPr>
          <a:xfrm>
            <a:off x="417871" y="2708920"/>
            <a:ext cx="8229600" cy="2059335"/>
          </a:xfrm>
          <a:prstGeom prst="rect">
            <a:avLst/>
          </a:prstGeom>
        </p:spPr>
      </p:pic>
    </p:spTree>
    <p:extLst>
      <p:ext uri="{BB962C8B-B14F-4D97-AF65-F5344CB8AC3E}">
        <p14:creationId xmlns:p14="http://schemas.microsoft.com/office/powerpoint/2010/main" val="836780334"/>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F0229F-0502-4E59-9E0D-7D6614B6C3F4}"/>
              </a:ext>
            </a:extLst>
          </p:cNvPr>
          <p:cNvSpPr>
            <a:spLocks noGrp="1"/>
          </p:cNvSpPr>
          <p:nvPr>
            <p:ph type="title"/>
          </p:nvPr>
        </p:nvSpPr>
        <p:spPr/>
        <p:txBody>
          <a:bodyPr>
            <a:normAutofit/>
          </a:bodyPr>
          <a:lstStyle/>
          <a:p>
            <a:pPr algn="just"/>
            <a:r>
              <a:rPr lang="es-ES" sz="3000" dirty="0"/>
              <a:t>Menores victimas mortales en casos de violencia de genero contra su madre</a:t>
            </a:r>
          </a:p>
        </p:txBody>
      </p:sp>
      <p:pic>
        <p:nvPicPr>
          <p:cNvPr id="4" name="Marcador de contenido 3">
            <a:extLst>
              <a:ext uri="{FF2B5EF4-FFF2-40B4-BE49-F238E27FC236}">
                <a16:creationId xmlns:a16="http://schemas.microsoft.com/office/drawing/2014/main" id="{E2D5CC3E-50B0-4829-803D-9226A9F2ECFE}"/>
              </a:ext>
            </a:extLst>
          </p:cNvPr>
          <p:cNvPicPr>
            <a:picLocks noGrp="1" noChangeAspect="1"/>
          </p:cNvPicPr>
          <p:nvPr>
            <p:ph idx="1"/>
          </p:nvPr>
        </p:nvPicPr>
        <p:blipFill>
          <a:blip r:embed="rId2"/>
          <a:stretch>
            <a:fillRect/>
          </a:stretch>
        </p:blipFill>
        <p:spPr>
          <a:xfrm>
            <a:off x="1300162" y="2204864"/>
            <a:ext cx="6543675" cy="3373611"/>
          </a:xfrm>
          <a:prstGeom prst="rect">
            <a:avLst/>
          </a:prstGeom>
        </p:spPr>
      </p:pic>
    </p:spTree>
    <p:extLst>
      <p:ext uri="{BB962C8B-B14F-4D97-AF65-F5344CB8AC3E}">
        <p14:creationId xmlns:p14="http://schemas.microsoft.com/office/powerpoint/2010/main" val="4021035637"/>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45C99E-937C-41E9-9C80-E415E084B6AD}"/>
              </a:ext>
            </a:extLst>
          </p:cNvPr>
          <p:cNvSpPr>
            <a:spLocks noGrp="1"/>
          </p:cNvSpPr>
          <p:nvPr>
            <p:ph type="title"/>
          </p:nvPr>
        </p:nvSpPr>
        <p:spPr/>
        <p:txBody>
          <a:bodyPr/>
          <a:lstStyle/>
          <a:p>
            <a:r>
              <a:rPr lang="es-ES" dirty="0"/>
              <a:t>MEJORAS IMPRESCINDIBLES</a:t>
            </a:r>
          </a:p>
        </p:txBody>
      </p:sp>
      <p:sp>
        <p:nvSpPr>
          <p:cNvPr id="3" name="Marcador de contenido 2">
            <a:extLst>
              <a:ext uri="{FF2B5EF4-FFF2-40B4-BE49-F238E27FC236}">
                <a16:creationId xmlns:a16="http://schemas.microsoft.com/office/drawing/2014/main" id="{B05BA018-95C2-4152-88B6-B93DD6BFB26D}"/>
              </a:ext>
            </a:extLst>
          </p:cNvPr>
          <p:cNvSpPr>
            <a:spLocks noGrp="1"/>
          </p:cNvSpPr>
          <p:nvPr>
            <p:ph idx="1"/>
          </p:nvPr>
        </p:nvSpPr>
        <p:spPr/>
        <p:txBody>
          <a:bodyPr/>
          <a:lstStyle/>
          <a:p>
            <a:r>
              <a:rPr lang="es-ES" sz="2800" dirty="0">
                <a:latin typeface="Arial Narrow" panose="020B0606020202030204" pitchFamily="34" charset="0"/>
              </a:rPr>
              <a:t>DOTACION INMEDIATA A LOS JUZGADOS MIXTOS/VIOLENCIA SOBRE LA MUJER</a:t>
            </a:r>
          </a:p>
          <a:p>
            <a:pPr lvl="1"/>
            <a:r>
              <a:rPr lang="es-ES" sz="2800" dirty="0">
                <a:latin typeface="Arial Narrow" panose="020B0606020202030204" pitchFamily="34" charset="0"/>
              </a:rPr>
              <a:t>Recursos humanos, especialmente aumento de plantilla, formación especifica en violencia y menores en todos los operadores jurídicos</a:t>
            </a:r>
          </a:p>
          <a:p>
            <a:pPr lvl="1"/>
            <a:r>
              <a:rPr lang="es-ES" sz="2800" dirty="0">
                <a:latin typeface="Arial Narrow" panose="020B0606020202030204" pitchFamily="34" charset="0"/>
              </a:rPr>
              <a:t>Asistencia psicológica en los juzgados a las victimas y a los menores victimas.</a:t>
            </a:r>
          </a:p>
          <a:p>
            <a:pPr lvl="1"/>
            <a:r>
              <a:rPr lang="es-ES" sz="2800" dirty="0">
                <a:latin typeface="Arial Narrow" panose="020B0606020202030204" pitchFamily="34" charset="0"/>
              </a:rPr>
              <a:t>Otros recursos dotacionales: cámaras Gesell, salas acondicionadas de espera</a:t>
            </a:r>
          </a:p>
          <a:p>
            <a:pPr lvl="1"/>
            <a:endParaRPr lang="es-ES" dirty="0"/>
          </a:p>
        </p:txBody>
      </p:sp>
    </p:spTree>
    <p:extLst>
      <p:ext uri="{BB962C8B-B14F-4D97-AF65-F5344CB8AC3E}">
        <p14:creationId xmlns:p14="http://schemas.microsoft.com/office/powerpoint/2010/main" val="1759879857"/>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45C99E-937C-41E9-9C80-E415E084B6AD}"/>
              </a:ext>
            </a:extLst>
          </p:cNvPr>
          <p:cNvSpPr>
            <a:spLocks noGrp="1"/>
          </p:cNvSpPr>
          <p:nvPr>
            <p:ph type="title"/>
          </p:nvPr>
        </p:nvSpPr>
        <p:spPr/>
        <p:txBody>
          <a:bodyPr/>
          <a:lstStyle/>
          <a:p>
            <a:r>
              <a:rPr lang="es-ES" dirty="0"/>
              <a:t>MEJORAS IMPRESCINDIBLES</a:t>
            </a:r>
          </a:p>
        </p:txBody>
      </p:sp>
      <p:sp>
        <p:nvSpPr>
          <p:cNvPr id="3" name="Marcador de contenido 2">
            <a:extLst>
              <a:ext uri="{FF2B5EF4-FFF2-40B4-BE49-F238E27FC236}">
                <a16:creationId xmlns:a16="http://schemas.microsoft.com/office/drawing/2014/main" id="{B05BA018-95C2-4152-88B6-B93DD6BFB26D}"/>
              </a:ext>
            </a:extLst>
          </p:cNvPr>
          <p:cNvSpPr>
            <a:spLocks noGrp="1"/>
          </p:cNvSpPr>
          <p:nvPr>
            <p:ph idx="1"/>
          </p:nvPr>
        </p:nvSpPr>
        <p:spPr/>
        <p:txBody>
          <a:bodyPr>
            <a:normAutofit lnSpcReduction="10000"/>
          </a:bodyPr>
          <a:lstStyle/>
          <a:p>
            <a:pPr indent="0" algn="just">
              <a:lnSpc>
                <a:spcPct val="150000"/>
              </a:lnSpc>
              <a:spcAft>
                <a:spcPts val="800"/>
              </a:spcAft>
              <a:buNone/>
            </a:pPr>
            <a:r>
              <a:rPr lang="es-ES" sz="3200" dirty="0">
                <a:latin typeface="Calibri" panose="020F0502020204030204" pitchFamily="34" charset="0"/>
                <a:ea typeface="Calibri" panose="020F0502020204030204" pitchFamily="34" charset="0"/>
                <a:cs typeface="Times New Roman" panose="02020603050405020304" pitchFamily="18" charset="0"/>
              </a:rPr>
              <a:t>Expertos del Observatorio de Violencia doméstica y de género del CGPJ señalan respecto de estos juzgados mixtos:</a:t>
            </a:r>
          </a:p>
          <a:p>
            <a:pPr indent="0" algn="just">
              <a:lnSpc>
                <a:spcPct val="150000"/>
              </a:lnSpc>
              <a:spcAft>
                <a:spcPts val="800"/>
              </a:spcAft>
              <a:buNone/>
            </a:pPr>
            <a:r>
              <a:rPr lang="es-ES" sz="3200" dirty="0">
                <a:latin typeface="Calibri" panose="020F0502020204030204" pitchFamily="34" charset="0"/>
                <a:ea typeface="Calibri" panose="020F0502020204030204" pitchFamily="34" charset="0"/>
                <a:cs typeface="Times New Roman" panose="02020603050405020304" pitchFamily="18" charset="0"/>
              </a:rPr>
              <a:t> "no pueden prestar un servicio público adecuado, ni en el fondo ni en la forma, a la víctima y a sus hijos".</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lvl="1"/>
            <a:endParaRPr lang="es-ES" dirty="0"/>
          </a:p>
        </p:txBody>
      </p:sp>
    </p:spTree>
    <p:extLst>
      <p:ext uri="{BB962C8B-B14F-4D97-AF65-F5344CB8AC3E}">
        <p14:creationId xmlns:p14="http://schemas.microsoft.com/office/powerpoint/2010/main" val="1158308827"/>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928670"/>
            <a:ext cx="8229600" cy="2857520"/>
          </a:xfrm>
        </p:spPr>
        <p:txBody>
          <a:bodyPr>
            <a:normAutofit/>
          </a:bodyPr>
          <a:lstStyle/>
          <a:p>
            <a:r>
              <a:rPr lang="es-ES" sz="4400" dirty="0"/>
              <a:t>GRACIAS POR TÚ ATENCIÓN</a:t>
            </a:r>
            <a:endParaRPr lang="es-ES" dirty="0"/>
          </a:p>
        </p:txBody>
      </p:sp>
      <p:sp>
        <p:nvSpPr>
          <p:cNvPr id="6" name="5 Marcador de contenido"/>
          <p:cNvSpPr>
            <a:spLocks noGrp="1"/>
          </p:cNvSpPr>
          <p:nvPr>
            <p:ph idx="1"/>
          </p:nvPr>
        </p:nvSpPr>
        <p:spPr>
          <a:xfrm>
            <a:off x="323528" y="260648"/>
            <a:ext cx="8640960" cy="5940152"/>
          </a:xfrm>
        </p:spPr>
        <p:txBody>
          <a:bodyPr>
            <a:normAutofit/>
          </a:bodyPr>
          <a:lstStyle/>
          <a:p>
            <a:pPr algn="r">
              <a:buNone/>
            </a:pPr>
            <a:endParaRPr lang="es-ES" sz="6600" dirty="0"/>
          </a:p>
          <a:p>
            <a:pPr algn="r">
              <a:buNone/>
            </a:pPr>
            <a:br>
              <a:rPr lang="es-ES" sz="6600" dirty="0"/>
            </a:br>
            <a:endParaRPr lang="es-ES" sz="6600" dirty="0"/>
          </a:p>
          <a:p>
            <a:pPr algn="r">
              <a:buNone/>
            </a:pPr>
            <a:endParaRPr lang="es-ES" sz="6600" dirty="0"/>
          </a:p>
          <a:p>
            <a:pPr algn="r">
              <a:buNone/>
            </a:pPr>
            <a:r>
              <a:rPr lang="es-ES" sz="2000" dirty="0"/>
              <a:t>MARGA CERRO GONZÁLEZ</a:t>
            </a:r>
            <a:br>
              <a:rPr lang="es-ES" sz="2000" dirty="0"/>
            </a:br>
            <a:r>
              <a:rPr lang="es-ES" sz="2000" dirty="0"/>
              <a:t>Consejera CGAE</a:t>
            </a:r>
            <a:br>
              <a:rPr lang="es-ES" sz="2000" dirty="0"/>
            </a:br>
            <a:r>
              <a:rPr lang="es-ES" sz="2000" dirty="0"/>
              <a:t>Decana ICATA</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633E29-EC8F-4DB0-A005-1073B2C495ED}"/>
              </a:ext>
            </a:extLst>
          </p:cNvPr>
          <p:cNvSpPr>
            <a:spLocks noGrp="1"/>
          </p:cNvSpPr>
          <p:nvPr>
            <p:ph type="title"/>
          </p:nvPr>
        </p:nvSpPr>
        <p:spPr/>
        <p:txBody>
          <a:bodyPr>
            <a:normAutofit/>
          </a:bodyPr>
          <a:lstStyle/>
          <a:p>
            <a:pPr algn="just"/>
            <a:r>
              <a:rPr lang="es-ES" sz="2800" dirty="0">
                <a:latin typeface="Arial Narrow" panose="020B0606020202030204" pitchFamily="34" charset="0"/>
              </a:rPr>
              <a:t>2.- La Ley 8/2021, de 2 de junio, por la que se reforma la legislación civil y procesal para el apoyo a las personas con discapacidad en el ejercicio de su capacidad jurídica</a:t>
            </a:r>
          </a:p>
        </p:txBody>
      </p:sp>
      <p:sp>
        <p:nvSpPr>
          <p:cNvPr id="3" name="Marcador de contenido 2">
            <a:extLst>
              <a:ext uri="{FF2B5EF4-FFF2-40B4-BE49-F238E27FC236}">
                <a16:creationId xmlns:a16="http://schemas.microsoft.com/office/drawing/2014/main" id="{2A42FDFE-3F09-43C7-AE60-80CF923041B9}"/>
              </a:ext>
            </a:extLst>
          </p:cNvPr>
          <p:cNvSpPr>
            <a:spLocks noGrp="1"/>
          </p:cNvSpPr>
          <p:nvPr>
            <p:ph idx="1"/>
          </p:nvPr>
        </p:nvSpPr>
        <p:spPr>
          <a:xfrm>
            <a:off x="457200" y="2636912"/>
            <a:ext cx="8229600" cy="3817896"/>
          </a:xfrm>
        </p:spPr>
        <p:txBody>
          <a:bodyPr/>
          <a:lstStyle/>
          <a:p>
            <a:r>
              <a:rPr lang="es-ES" sz="4000" dirty="0">
                <a:latin typeface="Arial Narrow" panose="020B0606020202030204" pitchFamily="34" charset="0"/>
              </a:rPr>
              <a:t>Modificaciones destacadas</a:t>
            </a:r>
            <a:r>
              <a:rPr lang="es-ES" dirty="0"/>
              <a:t>:</a:t>
            </a:r>
          </a:p>
          <a:p>
            <a:pPr lvl="1" algn="just" hangingPunct="0">
              <a:lnSpc>
                <a:spcPct val="150000"/>
              </a:lnSpc>
              <a:buClr>
                <a:srgbClr val="FF388C"/>
              </a:buClr>
            </a:pPr>
            <a:r>
              <a:rPr lang="es-ES" sz="3200" spc="-15" dirty="0">
                <a:solidFill>
                  <a:prstClr val="white"/>
                </a:solidFill>
                <a:latin typeface="Arial Narrow" panose="020B0606020202030204" pitchFamily="34" charset="0"/>
                <a:cs typeface="Arial" panose="020B0604020202020204" pitchFamily="34" charset="0"/>
              </a:rPr>
              <a:t>2.1. Modificación del artículo 94 Código Civil.</a:t>
            </a:r>
          </a:p>
          <a:p>
            <a:pPr lvl="1" algn="just" hangingPunct="0">
              <a:lnSpc>
                <a:spcPct val="150000"/>
              </a:lnSpc>
              <a:buClr>
                <a:srgbClr val="FF388C"/>
              </a:buClr>
            </a:pPr>
            <a:r>
              <a:rPr lang="es-ES" sz="3200" spc="-15" dirty="0">
                <a:solidFill>
                  <a:prstClr val="white"/>
                </a:solidFill>
                <a:latin typeface="Arial Narrow" panose="020B0606020202030204" pitchFamily="34" charset="0"/>
                <a:cs typeface="Arial" panose="020B0604020202020204" pitchFamily="34" charset="0"/>
              </a:rPr>
              <a:t>2.2 Artículo 156 del Código Civil</a:t>
            </a:r>
          </a:p>
          <a:p>
            <a:endParaRPr lang="es-ES" dirty="0"/>
          </a:p>
        </p:txBody>
      </p:sp>
    </p:spTree>
    <p:extLst>
      <p:ext uri="{BB962C8B-B14F-4D97-AF65-F5344CB8AC3E}">
        <p14:creationId xmlns:p14="http://schemas.microsoft.com/office/powerpoint/2010/main" val="241111284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0031F7-B580-450B-8FCC-277047EA9982}"/>
              </a:ext>
            </a:extLst>
          </p:cNvPr>
          <p:cNvSpPr>
            <a:spLocks noGrp="1"/>
          </p:cNvSpPr>
          <p:nvPr>
            <p:ph type="title"/>
          </p:nvPr>
        </p:nvSpPr>
        <p:spPr/>
        <p:txBody>
          <a:bodyPr/>
          <a:lstStyle/>
          <a:p>
            <a:pPr algn="ctr"/>
            <a:r>
              <a:rPr lang="es-ES" b="1" dirty="0">
                <a:latin typeface="Arial Narrow" panose="020B0606020202030204" pitchFamily="34" charset="0"/>
              </a:rPr>
              <a:t>2.1. Modificación del artículo 94 C.c</a:t>
            </a:r>
          </a:p>
        </p:txBody>
      </p:sp>
      <p:sp>
        <p:nvSpPr>
          <p:cNvPr id="3" name="Marcador de contenido 2">
            <a:extLst>
              <a:ext uri="{FF2B5EF4-FFF2-40B4-BE49-F238E27FC236}">
                <a16:creationId xmlns:a16="http://schemas.microsoft.com/office/drawing/2014/main" id="{0DBE534F-302B-435E-AB6E-1BE62301118A}"/>
              </a:ext>
            </a:extLst>
          </p:cNvPr>
          <p:cNvSpPr>
            <a:spLocks noGrp="1"/>
          </p:cNvSpPr>
          <p:nvPr>
            <p:ph idx="1"/>
          </p:nvPr>
        </p:nvSpPr>
        <p:spPr/>
        <p:txBody>
          <a:bodyPr>
            <a:normAutofit lnSpcReduction="10000"/>
          </a:bodyPr>
          <a:lstStyle/>
          <a:p>
            <a:pPr algn="just"/>
            <a:r>
              <a:rPr lang="es-ES" sz="2800" dirty="0">
                <a:latin typeface="Arial Narrow" panose="020B0606020202030204" pitchFamily="34" charset="0"/>
              </a:rPr>
              <a:t>Establece:</a:t>
            </a:r>
          </a:p>
          <a:p>
            <a:pPr algn="just">
              <a:lnSpc>
                <a:spcPct val="150000"/>
              </a:lnSpc>
            </a:pPr>
            <a:r>
              <a:rPr lang="es-ES" sz="2400" dirty="0">
                <a:latin typeface="Arial Narrow" panose="020B0606020202030204" pitchFamily="34" charset="0"/>
              </a:rPr>
              <a:t>a).- </a:t>
            </a:r>
            <a:r>
              <a:rPr lang="es-ES" sz="2400" b="1" dirty="0">
                <a:solidFill>
                  <a:schemeClr val="accent2">
                    <a:lumMod val="60000"/>
                    <a:lumOff val="40000"/>
                  </a:schemeClr>
                </a:solidFill>
                <a:latin typeface="Arial Narrow" panose="020B0606020202030204" pitchFamily="34" charset="0"/>
              </a:rPr>
              <a:t>No</a:t>
            </a:r>
            <a:r>
              <a:rPr lang="es-ES" sz="2400" dirty="0">
                <a:latin typeface="Arial Narrow" panose="020B0606020202030204" pitchFamily="34" charset="0"/>
              </a:rPr>
              <a:t> </a:t>
            </a:r>
            <a:r>
              <a:rPr lang="es-ES" sz="2400" u="sng" dirty="0">
                <a:solidFill>
                  <a:schemeClr val="accent2">
                    <a:lumMod val="60000"/>
                    <a:lumOff val="40000"/>
                  </a:schemeClr>
                </a:solidFill>
                <a:latin typeface="Arial Narrow" panose="020B0606020202030204" pitchFamily="34" charset="0"/>
              </a:rPr>
              <a:t>procederá</a:t>
            </a:r>
            <a:r>
              <a:rPr lang="es-ES" sz="2400" dirty="0">
                <a:latin typeface="Arial Narrow" panose="020B0606020202030204" pitchFamily="34" charset="0"/>
              </a:rPr>
              <a:t> el establecimiento de un régimen de visita o estancia.</a:t>
            </a:r>
          </a:p>
          <a:p>
            <a:pPr algn="just">
              <a:lnSpc>
                <a:spcPct val="150000"/>
              </a:lnSpc>
            </a:pPr>
            <a:r>
              <a:rPr lang="es-ES" sz="2400" dirty="0">
                <a:latin typeface="Arial Narrow" panose="020B0606020202030204" pitchFamily="34" charset="0"/>
              </a:rPr>
              <a:t>b).- Si existiera </a:t>
            </a:r>
            <a:r>
              <a:rPr lang="es-ES" sz="2400" dirty="0">
                <a:solidFill>
                  <a:schemeClr val="accent2">
                    <a:lumMod val="60000"/>
                    <a:lumOff val="40000"/>
                  </a:schemeClr>
                </a:solidFill>
                <a:latin typeface="Arial Narrow" panose="020B0606020202030204" pitchFamily="34" charset="0"/>
              </a:rPr>
              <a:t>se suspenderá</a:t>
            </a:r>
          </a:p>
          <a:p>
            <a:pPr algn="just">
              <a:lnSpc>
                <a:spcPct val="150000"/>
              </a:lnSpc>
            </a:pPr>
            <a:r>
              <a:rPr lang="es-ES" sz="2400" dirty="0">
                <a:latin typeface="Arial Narrow" panose="020B0606020202030204" pitchFamily="34" charset="0"/>
              </a:rPr>
              <a:t>Respecto del </a:t>
            </a:r>
            <a:r>
              <a:rPr lang="es-ES" sz="2400" b="1" dirty="0">
                <a:latin typeface="Arial Narrow" panose="020B0606020202030204" pitchFamily="34" charset="0"/>
              </a:rPr>
              <a:t>progenitor</a:t>
            </a:r>
            <a:r>
              <a:rPr lang="es-ES" sz="2400" dirty="0">
                <a:latin typeface="Arial Narrow" panose="020B0606020202030204" pitchFamily="34" charset="0"/>
              </a:rPr>
              <a:t> que esté </a:t>
            </a:r>
            <a:r>
              <a:rPr lang="es-ES" sz="2400" b="1" dirty="0">
                <a:solidFill>
                  <a:schemeClr val="accent2">
                    <a:lumMod val="60000"/>
                    <a:lumOff val="40000"/>
                  </a:schemeClr>
                </a:solidFill>
                <a:latin typeface="Arial Narrow" panose="020B0606020202030204" pitchFamily="34" charset="0"/>
              </a:rPr>
              <a:t>incurso</a:t>
            </a:r>
            <a:r>
              <a:rPr lang="es-ES" sz="2400" b="1" dirty="0">
                <a:latin typeface="Arial Narrow" panose="020B0606020202030204" pitchFamily="34" charset="0"/>
              </a:rPr>
              <a:t> </a:t>
            </a:r>
            <a:r>
              <a:rPr lang="es-ES" sz="2400" dirty="0">
                <a:latin typeface="Arial Narrow" panose="020B0606020202030204" pitchFamily="34" charset="0"/>
              </a:rPr>
              <a:t>en un </a:t>
            </a:r>
            <a:r>
              <a:rPr lang="es-ES" sz="2400" b="1" dirty="0">
                <a:latin typeface="Arial Narrow" panose="020B0606020202030204" pitchFamily="34" charset="0"/>
              </a:rPr>
              <a:t>proceso penal </a:t>
            </a:r>
            <a:r>
              <a:rPr lang="es-ES" sz="2400" dirty="0">
                <a:latin typeface="Arial Narrow" panose="020B0606020202030204" pitchFamily="34" charset="0"/>
              </a:rPr>
              <a:t>iniciado por atentar contra la vida, la integridad física, la libertad, la integridad moral o la libertad e indemnidad sexual del otro cónyuge o de los </a:t>
            </a:r>
            <a:r>
              <a:rPr lang="es-ES" sz="2400" b="1" u="sng" dirty="0">
                <a:solidFill>
                  <a:schemeClr val="accent2">
                    <a:lumMod val="60000"/>
                    <a:lumOff val="40000"/>
                  </a:schemeClr>
                </a:solidFill>
                <a:latin typeface="Arial Narrow" panose="020B0606020202030204" pitchFamily="34" charset="0"/>
              </a:rPr>
              <a:t>hijos e hijas que convivan con ambos</a:t>
            </a:r>
            <a:r>
              <a:rPr lang="es-ES" sz="2400" b="1" u="sng" dirty="0">
                <a:latin typeface="Arial Narrow" panose="020B0606020202030204" pitchFamily="34" charset="0"/>
              </a:rPr>
              <a:t>. </a:t>
            </a:r>
          </a:p>
          <a:p>
            <a:endParaRPr lang="es-ES" dirty="0"/>
          </a:p>
        </p:txBody>
      </p:sp>
    </p:spTree>
    <p:extLst>
      <p:ext uri="{BB962C8B-B14F-4D97-AF65-F5344CB8AC3E}">
        <p14:creationId xmlns:p14="http://schemas.microsoft.com/office/powerpoint/2010/main" val="406158169"/>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55FEAD-4514-40ED-B905-6A005E0012DF}"/>
              </a:ext>
            </a:extLst>
          </p:cNvPr>
          <p:cNvSpPr>
            <a:spLocks noGrp="1"/>
          </p:cNvSpPr>
          <p:nvPr>
            <p:ph type="title"/>
          </p:nvPr>
        </p:nvSpPr>
        <p:spPr/>
        <p:txBody>
          <a:bodyPr/>
          <a:lstStyle/>
          <a:p>
            <a:r>
              <a:rPr lang="es-ES" b="1" dirty="0">
                <a:ln w="6350">
                  <a:solidFill>
                    <a:srgbClr val="FF388C">
                      <a:shade val="43000"/>
                    </a:srgbClr>
                  </a:solidFill>
                </a:ln>
                <a:solidFill>
                  <a:srgbClr val="FF388C">
                    <a:tint val="83000"/>
                    <a:satMod val="150000"/>
                  </a:srgbClr>
                </a:solidFill>
                <a:latin typeface="Arial Narrow" panose="020B0606020202030204" pitchFamily="34" charset="0"/>
              </a:rPr>
              <a:t>2.1. Modificación del artículo 94 C.c</a:t>
            </a:r>
            <a:endParaRPr lang="es-ES" dirty="0"/>
          </a:p>
        </p:txBody>
      </p:sp>
      <p:sp>
        <p:nvSpPr>
          <p:cNvPr id="3" name="Marcador de contenido 2">
            <a:extLst>
              <a:ext uri="{FF2B5EF4-FFF2-40B4-BE49-F238E27FC236}">
                <a16:creationId xmlns:a16="http://schemas.microsoft.com/office/drawing/2014/main" id="{A6DCE117-2D43-4F17-B5A0-FB7E2973A607}"/>
              </a:ext>
            </a:extLst>
          </p:cNvPr>
          <p:cNvSpPr>
            <a:spLocks noGrp="1"/>
          </p:cNvSpPr>
          <p:nvPr>
            <p:ph idx="1"/>
          </p:nvPr>
        </p:nvSpPr>
        <p:spPr/>
        <p:txBody>
          <a:bodyPr>
            <a:noAutofit/>
          </a:bodyPr>
          <a:lstStyle/>
          <a:p>
            <a:pPr marL="64008" indent="0" algn="just">
              <a:lnSpc>
                <a:spcPct val="150000"/>
              </a:lnSpc>
              <a:spcAft>
                <a:spcPts val="800"/>
              </a:spcAft>
              <a:buNone/>
            </a:pPr>
            <a:r>
              <a:rPr lang="es-ES" sz="2200" dirty="0">
                <a:latin typeface="Arial Narrow" panose="020B0606020202030204" pitchFamily="34" charset="0"/>
                <a:cs typeface="Times New Roman" panose="02020603050405020304" pitchFamily="18" charset="0"/>
              </a:rPr>
              <a:t>c).- </a:t>
            </a:r>
            <a:r>
              <a:rPr lang="es-ES" sz="2200" b="1" dirty="0">
                <a:latin typeface="Arial Narrow" panose="020B0606020202030204" pitchFamily="34" charset="0"/>
                <a:cs typeface="Times New Roman" panose="02020603050405020304" pitchFamily="18" charset="0"/>
              </a:rPr>
              <a:t>Tampoco</a:t>
            </a:r>
            <a:r>
              <a:rPr lang="es-ES" sz="2200" dirty="0">
                <a:latin typeface="Arial Narrow" panose="020B0606020202030204" pitchFamily="34" charset="0"/>
                <a:cs typeface="Times New Roman" panose="02020603050405020304" pitchFamily="18" charset="0"/>
              </a:rPr>
              <a:t> procederá establecimiento régimen de visita o estancia cuando el Juez advierta, de las alegaciones de las partes y las pruebas practicadas, la </a:t>
            </a:r>
            <a:r>
              <a:rPr lang="es-ES" sz="2200" b="1" dirty="0">
                <a:solidFill>
                  <a:schemeClr val="accent2">
                    <a:lumMod val="60000"/>
                    <a:lumOff val="40000"/>
                  </a:schemeClr>
                </a:solidFill>
                <a:latin typeface="Arial Narrow" panose="020B0606020202030204" pitchFamily="34" charset="0"/>
                <a:cs typeface="Times New Roman" panose="02020603050405020304" pitchFamily="18" charset="0"/>
              </a:rPr>
              <a:t>existencia de indicios fundados </a:t>
            </a:r>
            <a:r>
              <a:rPr lang="es-ES" sz="2200" dirty="0">
                <a:latin typeface="Arial Narrow" panose="020B0606020202030204" pitchFamily="34" charset="0"/>
                <a:cs typeface="Times New Roman" panose="02020603050405020304" pitchFamily="18" charset="0"/>
              </a:rPr>
              <a:t>de violencia doméstica o de género</a:t>
            </a:r>
          </a:p>
          <a:p>
            <a:pPr marL="64008" indent="0" algn="just">
              <a:lnSpc>
                <a:spcPct val="150000"/>
              </a:lnSpc>
              <a:buNone/>
            </a:pPr>
            <a:r>
              <a:rPr lang="es-ES" sz="2200" dirty="0">
                <a:latin typeface="Arial Narrow" panose="020B0606020202030204" pitchFamily="34" charset="0"/>
                <a:ea typeface="Calibri" panose="020F0502020204030204" pitchFamily="34" charset="0"/>
                <a:cs typeface="Times New Roman" panose="02020603050405020304" pitchFamily="18" charset="0"/>
              </a:rPr>
              <a:t>No obstante, el Juez podrá establecer un régimen de visita, comunicación o estancia en </a:t>
            </a:r>
            <a:r>
              <a:rPr lang="es-ES" sz="2200" b="1" dirty="0">
                <a:solidFill>
                  <a:schemeClr val="accent2">
                    <a:lumMod val="60000"/>
                    <a:lumOff val="40000"/>
                  </a:schemeClr>
                </a:solidFill>
                <a:latin typeface="Arial Narrow" panose="020B0606020202030204" pitchFamily="34" charset="0"/>
                <a:ea typeface="Calibri" panose="020F0502020204030204" pitchFamily="34" charset="0"/>
                <a:cs typeface="Times New Roman" panose="02020603050405020304" pitchFamily="18" charset="0"/>
              </a:rPr>
              <a:t>resolución motivada </a:t>
            </a:r>
            <a:r>
              <a:rPr lang="es-ES" sz="2200" dirty="0">
                <a:latin typeface="Arial Narrow" panose="020B0606020202030204" pitchFamily="34" charset="0"/>
                <a:ea typeface="Calibri" panose="020F0502020204030204" pitchFamily="34" charset="0"/>
                <a:cs typeface="Times New Roman" panose="02020603050405020304" pitchFamily="18" charset="0"/>
              </a:rPr>
              <a:t>en el interés superior del menor y </a:t>
            </a:r>
            <a:r>
              <a:rPr lang="es-ES" sz="2200" b="1" u="sng" dirty="0">
                <a:latin typeface="Arial Narrow" panose="020B0606020202030204" pitchFamily="34" charset="0"/>
                <a:ea typeface="Calibri" panose="020F0502020204030204" pitchFamily="34" charset="0"/>
                <a:cs typeface="Times New Roman" panose="02020603050405020304" pitchFamily="18" charset="0"/>
              </a:rPr>
              <a:t>previa evaluación</a:t>
            </a:r>
            <a:r>
              <a:rPr lang="es-ES" sz="2200" u="sng" dirty="0">
                <a:latin typeface="Arial Narrow" panose="020B0606020202030204" pitchFamily="34" charset="0"/>
                <a:ea typeface="Calibri" panose="020F0502020204030204" pitchFamily="34" charset="0"/>
                <a:cs typeface="Times New Roman" panose="02020603050405020304" pitchFamily="18" charset="0"/>
              </a:rPr>
              <a:t> de la </a:t>
            </a:r>
            <a:r>
              <a:rPr lang="es-ES" sz="2800" u="sng" dirty="0">
                <a:latin typeface="Arial Narrow" panose="020B0606020202030204" pitchFamily="34" charset="0"/>
                <a:ea typeface="Calibri" panose="020F0502020204030204" pitchFamily="34" charset="0"/>
                <a:cs typeface="Times New Roman" panose="02020603050405020304" pitchFamily="18" charset="0"/>
              </a:rPr>
              <a:t>situación de la relación paternofilia</a:t>
            </a:r>
            <a:r>
              <a:rPr lang="es-ES" sz="2800" dirty="0">
                <a:latin typeface="Arial Narrow" panose="020B0606020202030204" pitchFamily="34" charset="0"/>
                <a:ea typeface="Calibri" panose="020F0502020204030204" pitchFamily="34" charset="0"/>
                <a:cs typeface="Times New Roman" panose="02020603050405020304" pitchFamily="18" charset="0"/>
              </a:rPr>
              <a:t>l</a:t>
            </a:r>
            <a:endParaRPr lang="es-ES" sz="2800" dirty="0">
              <a:latin typeface="Arial Narrow" panose="020B0606020202030204" pitchFamily="34" charset="0"/>
            </a:endParaRPr>
          </a:p>
        </p:txBody>
      </p:sp>
    </p:spTree>
    <p:extLst>
      <p:ext uri="{BB962C8B-B14F-4D97-AF65-F5344CB8AC3E}">
        <p14:creationId xmlns:p14="http://schemas.microsoft.com/office/powerpoint/2010/main" val="175089121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2DAA79-0BDC-4379-9805-C646F747E3C9}"/>
              </a:ext>
            </a:extLst>
          </p:cNvPr>
          <p:cNvSpPr>
            <a:spLocks noGrp="1"/>
          </p:cNvSpPr>
          <p:nvPr>
            <p:ph type="title"/>
          </p:nvPr>
        </p:nvSpPr>
        <p:spPr/>
        <p:txBody>
          <a:bodyPr/>
          <a:lstStyle/>
          <a:p>
            <a:r>
              <a:rPr lang="es-ES" dirty="0"/>
              <a:t>EVALUACION DEL MENOR</a:t>
            </a:r>
          </a:p>
        </p:txBody>
      </p:sp>
      <p:sp>
        <p:nvSpPr>
          <p:cNvPr id="3" name="Marcador de contenido 2">
            <a:extLst>
              <a:ext uri="{FF2B5EF4-FFF2-40B4-BE49-F238E27FC236}">
                <a16:creationId xmlns:a16="http://schemas.microsoft.com/office/drawing/2014/main" id="{0F40D2E9-2474-481F-A3E6-624385B02C9E}"/>
              </a:ext>
            </a:extLst>
          </p:cNvPr>
          <p:cNvSpPr>
            <a:spLocks noGrp="1"/>
          </p:cNvSpPr>
          <p:nvPr>
            <p:ph idx="1"/>
          </p:nvPr>
        </p:nvSpPr>
        <p:spPr/>
        <p:txBody>
          <a:bodyPr/>
          <a:lstStyle/>
          <a:p>
            <a:r>
              <a:rPr lang="es-ES" dirty="0">
                <a:latin typeface="Arial Narrow" panose="020B0606020202030204" pitchFamily="34" charset="0"/>
              </a:rPr>
              <a:t>Nada señala la Ley </a:t>
            </a:r>
          </a:p>
          <a:p>
            <a:r>
              <a:rPr lang="es-ES" dirty="0">
                <a:latin typeface="Arial Narrow" panose="020B0606020202030204" pitchFamily="34" charset="0"/>
              </a:rPr>
              <a:t>¿Quién debe hacer esa evaluación?.</a:t>
            </a:r>
          </a:p>
          <a:p>
            <a:r>
              <a:rPr lang="es-ES" dirty="0">
                <a:latin typeface="Arial Narrow" panose="020B0606020202030204" pitchFamily="34" charset="0"/>
              </a:rPr>
              <a:t>¿Dónde debe hacerse?</a:t>
            </a:r>
          </a:p>
          <a:p>
            <a:r>
              <a:rPr lang="es-ES" dirty="0">
                <a:latin typeface="Arial Narrow" panose="020B0606020202030204" pitchFamily="34" charset="0"/>
              </a:rPr>
              <a:t>¿Cuándo debe hacerse?</a:t>
            </a:r>
          </a:p>
          <a:p>
            <a:r>
              <a:rPr lang="es-ES" dirty="0">
                <a:latin typeface="Arial Narrow" panose="020B0606020202030204" pitchFamily="34" charset="0"/>
              </a:rPr>
              <a:t>¿Cómo debe hacerse</a:t>
            </a:r>
          </a:p>
          <a:p>
            <a:endParaRPr lang="es-ES" dirty="0"/>
          </a:p>
        </p:txBody>
      </p:sp>
    </p:spTree>
    <p:extLst>
      <p:ext uri="{BB962C8B-B14F-4D97-AF65-F5344CB8AC3E}">
        <p14:creationId xmlns:p14="http://schemas.microsoft.com/office/powerpoint/2010/main" val="231606729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6CAA9F-16BB-4D01-BE2B-59075BBF35F5}"/>
              </a:ext>
            </a:extLst>
          </p:cNvPr>
          <p:cNvSpPr>
            <a:spLocks noGrp="1"/>
          </p:cNvSpPr>
          <p:nvPr>
            <p:ph type="title"/>
          </p:nvPr>
        </p:nvSpPr>
        <p:spPr/>
        <p:txBody>
          <a:bodyPr/>
          <a:lstStyle/>
          <a:p>
            <a:r>
              <a:rPr lang="es-ES" b="1" dirty="0">
                <a:ln w="6350">
                  <a:solidFill>
                    <a:srgbClr val="FF388C">
                      <a:shade val="43000"/>
                    </a:srgbClr>
                  </a:solidFill>
                </a:ln>
                <a:solidFill>
                  <a:srgbClr val="FF388C">
                    <a:tint val="83000"/>
                    <a:satMod val="150000"/>
                  </a:srgbClr>
                </a:solidFill>
                <a:latin typeface="Arial Narrow" panose="020B0606020202030204" pitchFamily="34" charset="0"/>
              </a:rPr>
              <a:t>2.1. Modificación del artículo 94 C.c</a:t>
            </a:r>
            <a:endParaRPr lang="es-ES" dirty="0"/>
          </a:p>
        </p:txBody>
      </p:sp>
      <p:sp>
        <p:nvSpPr>
          <p:cNvPr id="3" name="Marcador de contenido 2">
            <a:extLst>
              <a:ext uri="{FF2B5EF4-FFF2-40B4-BE49-F238E27FC236}">
                <a16:creationId xmlns:a16="http://schemas.microsoft.com/office/drawing/2014/main" id="{D34A75A7-D214-4E09-812E-811BF9951623}"/>
              </a:ext>
            </a:extLst>
          </p:cNvPr>
          <p:cNvSpPr>
            <a:spLocks noGrp="1"/>
          </p:cNvSpPr>
          <p:nvPr>
            <p:ph idx="1"/>
          </p:nvPr>
        </p:nvSpPr>
        <p:spPr/>
        <p:txBody>
          <a:bodyPr>
            <a:normAutofit fontScale="70000" lnSpcReduction="20000"/>
          </a:bodyPr>
          <a:lstStyle/>
          <a:p>
            <a:pPr indent="0" algn="just">
              <a:lnSpc>
                <a:spcPct val="150000"/>
              </a:lnSpc>
              <a:spcAft>
                <a:spcPts val="800"/>
              </a:spcAft>
              <a:buNone/>
            </a:pPr>
            <a:r>
              <a:rPr lang="es-ES" sz="3200" u="sng" dirty="0">
                <a:latin typeface="Calibri" panose="020F0502020204030204" pitchFamily="34" charset="0"/>
                <a:ea typeface="Calibri" panose="020F0502020204030204" pitchFamily="34" charset="0"/>
                <a:cs typeface="Times New Roman" panose="02020603050405020304" pitchFamily="18" charset="0"/>
              </a:rPr>
              <a:t>Modificación en cumplimiento medida 204</a:t>
            </a:r>
            <a:r>
              <a:rPr lang="es-ES" sz="3200" dirty="0">
                <a:latin typeface="Calibri" panose="020F0502020204030204" pitchFamily="34" charset="0"/>
                <a:ea typeface="Calibri" panose="020F0502020204030204" pitchFamily="34" charset="0"/>
                <a:cs typeface="Times New Roman" panose="02020603050405020304" pitchFamily="18" charset="0"/>
              </a:rPr>
              <a:t> del Pacto de Estado contra la Violencia de Género relativo a la </a:t>
            </a:r>
            <a:r>
              <a:rPr lang="es-ES" sz="3200" u="sng" dirty="0">
                <a:latin typeface="Calibri" panose="020F0502020204030204" pitchFamily="34" charset="0"/>
                <a:ea typeface="Calibri" panose="020F0502020204030204" pitchFamily="34" charset="0"/>
                <a:cs typeface="Times New Roman" panose="02020603050405020304" pitchFamily="18" charset="0"/>
              </a:rPr>
              <a:t>suspensión del régimen de visitas en todos los casos en los que el menor hubiera presenciado, sufrido o convivido con manifestaciones de violencia</a:t>
            </a:r>
            <a:r>
              <a:rPr lang="es-ES" sz="3200" dirty="0">
                <a:latin typeface="Calibri" panose="020F0502020204030204" pitchFamily="34" charset="0"/>
                <a:ea typeface="Calibri" panose="020F0502020204030204" pitchFamily="34" charset="0"/>
                <a:cs typeface="Times New Roman" panose="02020603050405020304" pitchFamily="18" charset="0"/>
              </a:rPr>
              <a:t>. </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r>
              <a:rPr lang="es-ES" sz="3200" dirty="0">
                <a:latin typeface="Calibri" panose="020F0502020204030204" pitchFamily="34" charset="0"/>
                <a:ea typeface="Calibri" panose="020F0502020204030204" pitchFamily="34" charset="0"/>
                <a:cs typeface="Times New Roman" panose="02020603050405020304" pitchFamily="18" charset="0"/>
              </a:rPr>
              <a:t>Es cierto que aún se mantiene la posibilidad de que el órgano judicial establezca régimen de visitas, sometida a los requisitos de </a:t>
            </a:r>
            <a:r>
              <a:rPr lang="es-ES" sz="3200" b="1" u="sng" dirty="0">
                <a:solidFill>
                  <a:schemeClr val="accent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evaluación individualizada </a:t>
            </a:r>
            <a:r>
              <a:rPr lang="es-ES" sz="3200" b="1" u="sng" dirty="0">
                <a:latin typeface="Calibri" panose="020F0502020204030204" pitchFamily="34" charset="0"/>
                <a:ea typeface="Calibri" panose="020F0502020204030204" pitchFamily="34" charset="0"/>
                <a:cs typeface="Times New Roman" panose="02020603050405020304" pitchFamily="18" charset="0"/>
              </a:rPr>
              <a:t>y </a:t>
            </a:r>
            <a:r>
              <a:rPr lang="es-ES" sz="3200" b="1" u="sng" dirty="0">
                <a:solidFill>
                  <a:schemeClr val="accent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resolución motivada en interés del menor</a:t>
            </a:r>
            <a:r>
              <a:rPr lang="es-ES" sz="3200" dirty="0">
                <a:solidFill>
                  <a:schemeClr val="accent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t>
            </a:r>
            <a:endParaRPr lang="es-ES" sz="2400" dirty="0">
              <a:solidFill>
                <a:schemeClr val="accent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1572619698"/>
      </p:ext>
    </p:extLst>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7272</TotalTime>
  <Words>4119</Words>
  <Application>Microsoft Office PowerPoint</Application>
  <PresentationFormat>Presentación en pantalla (4:3)</PresentationFormat>
  <Paragraphs>220</Paragraphs>
  <Slides>45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45</vt:i4>
      </vt:variant>
    </vt:vector>
  </HeadingPairs>
  <TitlesOfParts>
    <vt:vector size="54" baseType="lpstr">
      <vt:lpstr>Arial</vt:lpstr>
      <vt:lpstr>Arial Narrow</vt:lpstr>
      <vt:lpstr>Calibri</vt:lpstr>
      <vt:lpstr>Century Gothic</vt:lpstr>
      <vt:lpstr>Courier New</vt:lpstr>
      <vt:lpstr>Times New Roman</vt:lpstr>
      <vt:lpstr>Verdana</vt:lpstr>
      <vt:lpstr>Wingdings 2</vt:lpstr>
      <vt:lpstr>Brío</vt:lpstr>
      <vt:lpstr>  Evitando la victimización secundaria. Procedimientos sensibles al trauma</vt:lpstr>
      <vt:lpstr>  Evitando la victimización secundaria. Procedimientos sensibles al trauma</vt:lpstr>
      <vt:lpstr>TEMAS A EXPONER </vt:lpstr>
      <vt:lpstr>1.- CONSTITUCION ESPAÑOLA. </vt:lpstr>
      <vt:lpstr>2.- La Ley 8/2021, de 2 de junio, por la que se reforma la legislación civil y procesal para el apoyo a las personas con discapacidad en el ejercicio de su capacidad jurídica</vt:lpstr>
      <vt:lpstr>2.1. Modificación del artículo 94 C.c</vt:lpstr>
      <vt:lpstr>2.1. Modificación del artículo 94 C.c</vt:lpstr>
      <vt:lpstr>EVALUACION DEL MENOR</vt:lpstr>
      <vt:lpstr>2.1. Modificación del artículo 94 C.c</vt:lpstr>
      <vt:lpstr>2.1. Modificación del artículo 94 C.c</vt:lpstr>
      <vt:lpstr>SENTENCIA PLENO TRIBUNAL CONSTITUCIONAL  ART 94 C.c</vt:lpstr>
      <vt:lpstr>2.2 Artículo 156 del Código Civil. </vt:lpstr>
      <vt:lpstr>2.2 Artículo 156 del Código Civil. </vt:lpstr>
      <vt:lpstr>2.2 Artículo 156 del Código Civil</vt:lpstr>
      <vt:lpstr>Artículo 23 Acreditación de situaciones de violencia de género: </vt:lpstr>
      <vt:lpstr>SENTENCIA PLENO TRIBUNAL CONSTITUCIONAL  ART 156 C.c</vt:lpstr>
      <vt:lpstr>3.-la Ley Orgánica 8/2021, de 4 de junio, de protección integral a la infancia y la adolescencia frente a la violencia</vt:lpstr>
      <vt:lpstr>3.-la Ley Orgánica 8/2021, de 4 de junio, de protección integral a la infancia y la adolescencia frente a la violencia</vt:lpstr>
      <vt:lpstr>3.-la Ley Orgánica 8/2021, de 4 de junio, de protección integral a la infancia y la adolescencia frente a la violencia</vt:lpstr>
      <vt:lpstr>3.-la Ley Orgánica 8/2021, de 4 de junio, de protección integral a la infancia y la adolescencia frente a la violencia</vt:lpstr>
      <vt:lpstr>3.-la Ley Orgánica 8/2021, de 4 de junio, de protección integral a la infancia y la adolescencia frente a la violencia</vt:lpstr>
      <vt:lpstr>3.-la Ley Orgánica 8/2021, de 4 de junio, de protección integral a la infancia y la adolescencia frente a la violencia</vt:lpstr>
      <vt:lpstr>3.-la Ley Orgánica 8/2021, de 4 de junio, de protección integral a la infancia y la adolescencia frente a la violencia</vt:lpstr>
      <vt:lpstr>3.-la Ley Orgánica 8/2021, de 4 de junio, de protección integral a la infancia y la adolescencia frente a la violencia</vt:lpstr>
      <vt:lpstr>4.- La Ley Orgánica del 1/2004, de 28 de diciembre, de Medidas de Protección Integral contra la Violencia de Género</vt:lpstr>
      <vt:lpstr>4.- La Ley Orgánica del 1/2004, de 28 de diciembre, de Medidas de Protección Integral contra la Violencia de Género</vt:lpstr>
      <vt:lpstr>4.- La Ley Orgánica del 1/2004, de 28 de diciembre, de Medidas de Protección Integral contra la Violencia de Género</vt:lpstr>
      <vt:lpstr>La intervención psicológica con menores </vt:lpstr>
      <vt:lpstr>La intervención psicológica con menores </vt:lpstr>
      <vt:lpstr>¿COMO EVITAMOS LA VICTIMIZACION SECUNDARIA?</vt:lpstr>
      <vt:lpstr>¿COMO EVITAMOS LA VICTIMIZACION SECUNDARIA? EXPLORACION DE MENORES FASE DE INSTRUCCION</vt:lpstr>
      <vt:lpstr>¿COMO EVITAMOS LA VICTIMIZACION SECUNDARIA? EXPLORACION DE MENORES. FASE DE INSTRUCCION</vt:lpstr>
      <vt:lpstr>¿COMO EVITAMOS LA VICTIMIZACION SECUNDARIA? EXPLORACION DE MENORES. FASE DE INSTRUCCION</vt:lpstr>
      <vt:lpstr>¿COMO EVITAMOS LA VICTIMIZACION SECUNDARIA? EXPLORACION DE MENORES. FASE DE INSTRUCCION</vt:lpstr>
      <vt:lpstr>¿COMO EVITAMOS LA VICTIMIZACION SECUNDARIA? EXPLORACION DE MENORES. FASE VISTA DEL JUICIO </vt:lpstr>
      <vt:lpstr>Presentación de PowerPoint</vt:lpstr>
      <vt:lpstr>Presentación de PowerPoint</vt:lpstr>
      <vt:lpstr>Menores victimas mortales en casos de violencia de genero contra su madre</vt:lpstr>
      <vt:lpstr>Menores victimas mortales en casos de violencia de genero contra su madre</vt:lpstr>
      <vt:lpstr>Menores victimas mortales en casos de violencia de genero contra su madre</vt:lpstr>
      <vt:lpstr>Menores victimas mortales en casos de violencia de genero contra su madre</vt:lpstr>
      <vt:lpstr>Menores victimas mortales en casos de violencia de genero contra su madre</vt:lpstr>
      <vt:lpstr>MEJORAS IMPRESCINDIBLES</vt:lpstr>
      <vt:lpstr>MEJORAS IMPRESCINDIBLES</vt:lpstr>
      <vt:lpstr>GRACIAS POR TÚ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RUPTURA DEL SILENCIO CÓMPLICE</dc:title>
  <dc:creator>FBLANCO</dc:creator>
  <cp:lastModifiedBy>Marga Del Cerro</cp:lastModifiedBy>
  <cp:revision>183</cp:revision>
  <cp:lastPrinted>2022-10-20T07:02:20Z</cp:lastPrinted>
  <dcterms:created xsi:type="dcterms:W3CDTF">2016-10-18T11:43:58Z</dcterms:created>
  <dcterms:modified xsi:type="dcterms:W3CDTF">2022-10-20T10:53:36Z</dcterms:modified>
</cp:coreProperties>
</file>