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31" r:id="rId3"/>
    <p:sldId id="888" r:id="rId4"/>
    <p:sldId id="867" r:id="rId5"/>
    <p:sldId id="896" r:id="rId6"/>
    <p:sldId id="893" r:id="rId7"/>
    <p:sldId id="894" r:id="rId8"/>
    <p:sldId id="890" r:id="rId9"/>
    <p:sldId id="895" r:id="rId10"/>
    <p:sldId id="901" r:id="rId11"/>
    <p:sldId id="876" r:id="rId12"/>
    <p:sldId id="878" r:id="rId13"/>
    <p:sldId id="970" r:id="rId14"/>
    <p:sldId id="2527" r:id="rId15"/>
    <p:sldId id="906" r:id="rId16"/>
    <p:sldId id="912" r:id="rId17"/>
    <p:sldId id="873" r:id="rId18"/>
    <p:sldId id="913" r:id="rId19"/>
    <p:sldId id="2529" r:id="rId20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4659"/>
  </p:normalViewPr>
  <p:slideViewPr>
    <p:cSldViewPr>
      <p:cViewPr varScale="1">
        <p:scale>
          <a:sx n="113" d="100"/>
          <a:sy n="113" d="100"/>
        </p:scale>
        <p:origin x="40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14EB3-5ED4-4A28-BA4D-1A86E8BABF5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9BEC78-6637-4FA1-A94F-9549E1624FA4}">
      <dgm:prSet/>
      <dgm:spPr/>
      <dgm:t>
        <a:bodyPr/>
        <a:lstStyle/>
        <a:p>
          <a:r>
            <a:rPr lang="en-US"/>
            <a:t>1) De las afirmaciones en la sección 1, </a:t>
          </a:r>
        </a:p>
      </dgm:t>
    </dgm:pt>
    <dgm:pt modelId="{15F9B771-E1E3-40A2-8E8B-3B4083F3C4F4}" type="parTrans" cxnId="{D5E61A1A-84C5-46C3-9344-307532FDD394}">
      <dgm:prSet/>
      <dgm:spPr/>
      <dgm:t>
        <a:bodyPr/>
        <a:lstStyle/>
        <a:p>
          <a:endParaRPr lang="en-US"/>
        </a:p>
      </dgm:t>
    </dgm:pt>
    <dgm:pt modelId="{66E3593D-2A48-4B29-AAE3-93C43F3FCF29}" type="sibTrans" cxnId="{D5E61A1A-84C5-46C3-9344-307532FDD394}">
      <dgm:prSet/>
      <dgm:spPr/>
      <dgm:t>
        <a:bodyPr/>
        <a:lstStyle/>
        <a:p>
          <a:endParaRPr lang="en-US"/>
        </a:p>
      </dgm:t>
    </dgm:pt>
    <dgm:pt modelId="{B6A8CF5B-3F74-4944-B886-FAA7DF4B133A}">
      <dgm:prSet/>
      <dgm:spPr/>
      <dgm:t>
        <a:bodyPr/>
        <a:lstStyle/>
        <a:p>
          <a:r>
            <a:rPr lang="en-US"/>
            <a:t>¿CUÁNTAS son aplicables a su hijo? Escriba el total en la casilla. 2) </a:t>
          </a:r>
        </a:p>
      </dgm:t>
    </dgm:pt>
    <dgm:pt modelId="{A9EA7B13-E988-44B5-8F24-8B9FA47CA70A}" type="parTrans" cxnId="{17805266-0807-4F5E-8BAF-F1F3F03F4039}">
      <dgm:prSet/>
      <dgm:spPr/>
      <dgm:t>
        <a:bodyPr/>
        <a:lstStyle/>
        <a:p>
          <a:endParaRPr lang="en-US"/>
        </a:p>
      </dgm:t>
    </dgm:pt>
    <dgm:pt modelId="{CFE47366-1114-420D-AD59-E6C4ACC02EB7}" type="sibTrans" cxnId="{17805266-0807-4F5E-8BAF-F1F3F03F4039}">
      <dgm:prSet/>
      <dgm:spPr/>
      <dgm:t>
        <a:bodyPr/>
        <a:lstStyle/>
        <a:p>
          <a:endParaRPr lang="en-US"/>
        </a:p>
      </dgm:t>
    </dgm:pt>
    <dgm:pt modelId="{134BDF59-3701-49B2-BFC3-EB31572174A1}">
      <dgm:prSet/>
      <dgm:spPr/>
      <dgm:t>
        <a:bodyPr/>
        <a:lstStyle/>
        <a:p>
          <a:r>
            <a:rPr lang="en-US"/>
            <a:t>De las afirmaciones en la sección 2, ¿CUÁNTAS son aplicables a su hijo? Escriba el total en la casilla. Sección 1. </a:t>
          </a:r>
        </a:p>
      </dgm:t>
    </dgm:pt>
    <dgm:pt modelId="{28D7EAFB-B428-41DE-92EE-36C68E76232E}" type="parTrans" cxnId="{F10A7C84-6EDD-4F72-AEE8-AD8F13AF5577}">
      <dgm:prSet/>
      <dgm:spPr/>
      <dgm:t>
        <a:bodyPr/>
        <a:lstStyle/>
        <a:p>
          <a:endParaRPr lang="en-US"/>
        </a:p>
      </dgm:t>
    </dgm:pt>
    <dgm:pt modelId="{6EB24A48-4888-4245-9D9F-2E3D79DA44DD}" type="sibTrans" cxnId="{F10A7C84-6EDD-4F72-AEE8-AD8F13AF5577}">
      <dgm:prSet/>
      <dgm:spPr/>
      <dgm:t>
        <a:bodyPr/>
        <a:lstStyle/>
        <a:p>
          <a:endParaRPr lang="en-US"/>
        </a:p>
      </dgm:t>
    </dgm:pt>
    <dgm:pt modelId="{9089C101-989A-4617-AAE3-3D63DD26E290}">
      <dgm:prSet/>
      <dgm:spPr/>
      <dgm:t>
        <a:bodyPr/>
        <a:lstStyle/>
        <a:p>
          <a:r>
            <a:rPr lang="en-US" b="1"/>
            <a:t>En algún momento desde el nacimiento de su hijo… </a:t>
          </a:r>
          <a:endParaRPr lang="en-US"/>
        </a:p>
      </dgm:t>
    </dgm:pt>
    <dgm:pt modelId="{3B16AF7B-FC1F-44B0-A678-0FA2BCC5F2EE}" type="parTrans" cxnId="{1C8A6B19-43DB-462E-9C3B-F6249F20C5CD}">
      <dgm:prSet/>
      <dgm:spPr/>
      <dgm:t>
        <a:bodyPr/>
        <a:lstStyle/>
        <a:p>
          <a:endParaRPr lang="en-US"/>
        </a:p>
      </dgm:t>
    </dgm:pt>
    <dgm:pt modelId="{B6BEC80C-25BE-427F-BE9B-3F70BB440A41}" type="sibTrans" cxnId="{1C8A6B19-43DB-462E-9C3B-F6249F20C5CD}">
      <dgm:prSet/>
      <dgm:spPr/>
      <dgm:t>
        <a:bodyPr/>
        <a:lstStyle/>
        <a:p>
          <a:endParaRPr lang="en-US"/>
        </a:p>
      </dgm:t>
    </dgm:pt>
    <dgm:pt modelId="{A22C9AD9-8463-4AD1-8FB1-DEE24F7DDEF9}">
      <dgm:prSet/>
      <dgm:spPr/>
      <dgm:t>
        <a:bodyPr/>
        <a:lstStyle/>
        <a:p>
          <a:r>
            <a:rPr lang="en-US" b="1"/>
            <a:t>Los padres o tutores del niño se separaron o divorciaron </a:t>
          </a:r>
          <a:endParaRPr lang="en-US"/>
        </a:p>
      </dgm:t>
    </dgm:pt>
    <dgm:pt modelId="{F360D695-CDFD-4E94-B0F0-ED5F1F3A7C8F}" type="parTrans" cxnId="{AD617EB7-0852-431C-B124-2F8D0B587418}">
      <dgm:prSet/>
      <dgm:spPr/>
      <dgm:t>
        <a:bodyPr/>
        <a:lstStyle/>
        <a:p>
          <a:endParaRPr lang="en-US"/>
        </a:p>
      </dgm:t>
    </dgm:pt>
    <dgm:pt modelId="{3405091B-4286-46E1-927D-9B5C3C4BD5B6}" type="sibTrans" cxnId="{AD617EB7-0852-431C-B124-2F8D0B587418}">
      <dgm:prSet/>
      <dgm:spPr/>
      <dgm:t>
        <a:bodyPr/>
        <a:lstStyle/>
        <a:p>
          <a:endParaRPr lang="en-US"/>
        </a:p>
      </dgm:t>
    </dgm:pt>
    <dgm:pt modelId="{640290B2-0A06-44D3-9B21-44BD663C5416}">
      <dgm:prSet/>
      <dgm:spPr/>
      <dgm:t>
        <a:bodyPr/>
        <a:lstStyle/>
        <a:p>
          <a:r>
            <a:rPr lang="en-US" b="1"/>
            <a:t>El niño vivió con alguien que estuvo en la cárcel o en prisión</a:t>
          </a:r>
          <a:endParaRPr lang="en-US"/>
        </a:p>
      </dgm:t>
    </dgm:pt>
    <dgm:pt modelId="{D65F8CB1-5B6E-46BB-9AED-383D80220D7A}" type="parTrans" cxnId="{C5C0BECE-E042-4B0A-B16E-8A2133A24468}">
      <dgm:prSet/>
      <dgm:spPr/>
      <dgm:t>
        <a:bodyPr/>
        <a:lstStyle/>
        <a:p>
          <a:endParaRPr lang="en-US"/>
        </a:p>
      </dgm:t>
    </dgm:pt>
    <dgm:pt modelId="{70C59F68-E62A-467D-8708-CCDB9818BCE2}" type="sibTrans" cxnId="{C5C0BECE-E042-4B0A-B16E-8A2133A24468}">
      <dgm:prSet/>
      <dgm:spPr/>
      <dgm:t>
        <a:bodyPr/>
        <a:lstStyle/>
        <a:p>
          <a:endParaRPr lang="en-US"/>
        </a:p>
      </dgm:t>
    </dgm:pt>
    <dgm:pt modelId="{E68ABBB6-BDA8-4642-B432-F27A1C1DEF78}">
      <dgm:prSet/>
      <dgm:spPr/>
      <dgm:t>
        <a:bodyPr/>
        <a:lstStyle/>
        <a:p>
          <a:r>
            <a:rPr lang="en-US" b="1"/>
            <a:t>El niño vivió con alguien que sufría de depresión, tenía una enfermedad mental o intentó suicidarse </a:t>
          </a:r>
          <a:endParaRPr lang="en-US"/>
        </a:p>
      </dgm:t>
    </dgm:pt>
    <dgm:pt modelId="{2E43D890-7F24-4CC5-A50E-18E6096965DC}" type="parTrans" cxnId="{8982606E-F9F9-4D86-A7FF-D330C960DC24}">
      <dgm:prSet/>
      <dgm:spPr/>
      <dgm:t>
        <a:bodyPr/>
        <a:lstStyle/>
        <a:p>
          <a:endParaRPr lang="en-US"/>
        </a:p>
      </dgm:t>
    </dgm:pt>
    <dgm:pt modelId="{BAC571EE-A5F6-4A70-B598-5C3D4C1C46A5}" type="sibTrans" cxnId="{8982606E-F9F9-4D86-A7FF-D330C960DC24}">
      <dgm:prSet/>
      <dgm:spPr/>
      <dgm:t>
        <a:bodyPr/>
        <a:lstStyle/>
        <a:p>
          <a:endParaRPr lang="en-US"/>
        </a:p>
      </dgm:t>
    </dgm:pt>
    <dgm:pt modelId="{3E9D2F45-1BA2-4AAF-9863-A65018D599CB}">
      <dgm:prSet/>
      <dgm:spPr/>
      <dgm:t>
        <a:bodyPr/>
        <a:lstStyle/>
        <a:p>
          <a:r>
            <a:rPr lang="en-US" b="1"/>
            <a:t>El niño vivio u oyó a las personas con las……………..</a:t>
          </a:r>
          <a:endParaRPr lang="en-US"/>
        </a:p>
      </dgm:t>
    </dgm:pt>
    <dgm:pt modelId="{1B6FD1A3-0516-46E3-835F-269EA89E51E0}" type="parTrans" cxnId="{E977C72B-137F-4D19-928F-7221A1712181}">
      <dgm:prSet/>
      <dgm:spPr/>
      <dgm:t>
        <a:bodyPr/>
        <a:lstStyle/>
        <a:p>
          <a:endParaRPr lang="en-US"/>
        </a:p>
      </dgm:t>
    </dgm:pt>
    <dgm:pt modelId="{8C2914D5-AD4F-4C03-BA0A-C5C4C406A71A}" type="sibTrans" cxnId="{E977C72B-137F-4D19-928F-7221A1712181}">
      <dgm:prSet/>
      <dgm:spPr/>
      <dgm:t>
        <a:bodyPr/>
        <a:lstStyle/>
        <a:p>
          <a:endParaRPr lang="en-US"/>
        </a:p>
      </dgm:t>
    </dgm:pt>
    <dgm:pt modelId="{DB3397D0-A67E-5740-B21D-B248178990A5}" type="pres">
      <dgm:prSet presAssocID="{EDF14EB3-5ED4-4A28-BA4D-1A86E8BABF5B}" presName="linear" presStyleCnt="0">
        <dgm:presLayoutVars>
          <dgm:animLvl val="lvl"/>
          <dgm:resizeHandles val="exact"/>
        </dgm:presLayoutVars>
      </dgm:prSet>
      <dgm:spPr/>
    </dgm:pt>
    <dgm:pt modelId="{292B3C2C-289F-0F42-B8AA-A1794CA92CCF}" type="pres">
      <dgm:prSet presAssocID="{F39BEC78-6637-4FA1-A94F-9549E1624FA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AAD17F4-C24A-1940-B6B3-DE721E8D85F4}" type="pres">
      <dgm:prSet presAssocID="{66E3593D-2A48-4B29-AAE3-93C43F3FCF29}" presName="spacer" presStyleCnt="0"/>
      <dgm:spPr/>
    </dgm:pt>
    <dgm:pt modelId="{75F09D89-6133-1647-BDA9-DA332F53B6C2}" type="pres">
      <dgm:prSet presAssocID="{B6A8CF5B-3F74-4944-B886-FAA7DF4B133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59E3FAE-589E-A24C-BFB2-A8C15EE924EB}" type="pres">
      <dgm:prSet presAssocID="{CFE47366-1114-420D-AD59-E6C4ACC02EB7}" presName="spacer" presStyleCnt="0"/>
      <dgm:spPr/>
    </dgm:pt>
    <dgm:pt modelId="{6906D5EE-896B-8141-9837-B434D3029E3A}" type="pres">
      <dgm:prSet presAssocID="{134BDF59-3701-49B2-BFC3-EB31572174A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6853011-F939-FE43-BD22-B3EA651491CB}" type="pres">
      <dgm:prSet presAssocID="{6EB24A48-4888-4245-9D9F-2E3D79DA44DD}" presName="spacer" presStyleCnt="0"/>
      <dgm:spPr/>
    </dgm:pt>
    <dgm:pt modelId="{591822D3-33C9-C54F-ACC8-F956A1B97826}" type="pres">
      <dgm:prSet presAssocID="{9089C101-989A-4617-AAE3-3D63DD26E29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5E2D02A-C5C9-274A-A1E8-D0F50A1CF64D}" type="pres">
      <dgm:prSet presAssocID="{B6BEC80C-25BE-427F-BE9B-3F70BB440A41}" presName="spacer" presStyleCnt="0"/>
      <dgm:spPr/>
    </dgm:pt>
    <dgm:pt modelId="{A66CF73E-85D8-2542-98AA-A18279FC4ACD}" type="pres">
      <dgm:prSet presAssocID="{A22C9AD9-8463-4AD1-8FB1-DEE24F7DDEF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3F134EE-912C-D74B-B8A5-23AD10D61CFA}" type="pres">
      <dgm:prSet presAssocID="{3405091B-4286-46E1-927D-9B5C3C4BD5B6}" presName="spacer" presStyleCnt="0"/>
      <dgm:spPr/>
    </dgm:pt>
    <dgm:pt modelId="{A5DE725D-0E4B-2C49-9FB6-3F007EEB9205}" type="pres">
      <dgm:prSet presAssocID="{640290B2-0A06-44D3-9B21-44BD663C541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5A9E2E5-4287-5D4B-810B-ED3DB2BC20DE}" type="pres">
      <dgm:prSet presAssocID="{70C59F68-E62A-467D-8708-CCDB9818BCE2}" presName="spacer" presStyleCnt="0"/>
      <dgm:spPr/>
    </dgm:pt>
    <dgm:pt modelId="{C8818C1C-D7B0-8B40-A187-BACE99354211}" type="pres">
      <dgm:prSet presAssocID="{E68ABBB6-BDA8-4642-B432-F27A1C1DEF7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7E05432-5681-B94B-AD71-F2B39B6DFA21}" type="pres">
      <dgm:prSet presAssocID="{BAC571EE-A5F6-4A70-B598-5C3D4C1C46A5}" presName="spacer" presStyleCnt="0"/>
      <dgm:spPr/>
    </dgm:pt>
    <dgm:pt modelId="{67332E15-1CD6-7D43-BF18-036AA8D99BFF}" type="pres">
      <dgm:prSet presAssocID="{3E9D2F45-1BA2-4AAF-9863-A65018D599C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1513107-F44C-4B4A-9F40-7E9FBFAC2CFD}" type="presOf" srcId="{640290B2-0A06-44D3-9B21-44BD663C5416}" destId="{A5DE725D-0E4B-2C49-9FB6-3F007EEB9205}" srcOrd="0" destOrd="0" presId="urn:microsoft.com/office/officeart/2005/8/layout/vList2"/>
    <dgm:cxn modelId="{207B850C-3597-D54B-8B54-42A8FA19CB61}" type="presOf" srcId="{A22C9AD9-8463-4AD1-8FB1-DEE24F7DDEF9}" destId="{A66CF73E-85D8-2542-98AA-A18279FC4ACD}" srcOrd="0" destOrd="0" presId="urn:microsoft.com/office/officeart/2005/8/layout/vList2"/>
    <dgm:cxn modelId="{3358000D-3798-C044-B99F-DCF321FF4F07}" type="presOf" srcId="{EDF14EB3-5ED4-4A28-BA4D-1A86E8BABF5B}" destId="{DB3397D0-A67E-5740-B21D-B248178990A5}" srcOrd="0" destOrd="0" presId="urn:microsoft.com/office/officeart/2005/8/layout/vList2"/>
    <dgm:cxn modelId="{DA638B18-764B-B040-A7EE-1E8A08281E71}" type="presOf" srcId="{9089C101-989A-4617-AAE3-3D63DD26E290}" destId="{591822D3-33C9-C54F-ACC8-F956A1B97826}" srcOrd="0" destOrd="0" presId="urn:microsoft.com/office/officeart/2005/8/layout/vList2"/>
    <dgm:cxn modelId="{1C8A6B19-43DB-462E-9C3B-F6249F20C5CD}" srcId="{EDF14EB3-5ED4-4A28-BA4D-1A86E8BABF5B}" destId="{9089C101-989A-4617-AAE3-3D63DD26E290}" srcOrd="3" destOrd="0" parTransId="{3B16AF7B-FC1F-44B0-A678-0FA2BCC5F2EE}" sibTransId="{B6BEC80C-25BE-427F-BE9B-3F70BB440A41}"/>
    <dgm:cxn modelId="{D5E61A1A-84C5-46C3-9344-307532FDD394}" srcId="{EDF14EB3-5ED4-4A28-BA4D-1A86E8BABF5B}" destId="{F39BEC78-6637-4FA1-A94F-9549E1624FA4}" srcOrd="0" destOrd="0" parTransId="{15F9B771-E1E3-40A2-8E8B-3B4083F3C4F4}" sibTransId="{66E3593D-2A48-4B29-AAE3-93C43F3FCF29}"/>
    <dgm:cxn modelId="{E977C72B-137F-4D19-928F-7221A1712181}" srcId="{EDF14EB3-5ED4-4A28-BA4D-1A86E8BABF5B}" destId="{3E9D2F45-1BA2-4AAF-9863-A65018D599CB}" srcOrd="7" destOrd="0" parTransId="{1B6FD1A3-0516-46E3-835F-269EA89E51E0}" sibTransId="{8C2914D5-AD4F-4C03-BA0A-C5C4C406A71A}"/>
    <dgm:cxn modelId="{F87D2F2E-3070-6A49-8F82-8013E28DF361}" type="presOf" srcId="{F39BEC78-6637-4FA1-A94F-9549E1624FA4}" destId="{292B3C2C-289F-0F42-B8AA-A1794CA92CCF}" srcOrd="0" destOrd="0" presId="urn:microsoft.com/office/officeart/2005/8/layout/vList2"/>
    <dgm:cxn modelId="{01C3F355-14E0-CB43-8DA9-9CDE08887181}" type="presOf" srcId="{134BDF59-3701-49B2-BFC3-EB31572174A1}" destId="{6906D5EE-896B-8141-9837-B434D3029E3A}" srcOrd="0" destOrd="0" presId="urn:microsoft.com/office/officeart/2005/8/layout/vList2"/>
    <dgm:cxn modelId="{17805266-0807-4F5E-8BAF-F1F3F03F4039}" srcId="{EDF14EB3-5ED4-4A28-BA4D-1A86E8BABF5B}" destId="{B6A8CF5B-3F74-4944-B886-FAA7DF4B133A}" srcOrd="1" destOrd="0" parTransId="{A9EA7B13-E988-44B5-8F24-8B9FA47CA70A}" sibTransId="{CFE47366-1114-420D-AD59-E6C4ACC02EB7}"/>
    <dgm:cxn modelId="{8982606E-F9F9-4D86-A7FF-D330C960DC24}" srcId="{EDF14EB3-5ED4-4A28-BA4D-1A86E8BABF5B}" destId="{E68ABBB6-BDA8-4642-B432-F27A1C1DEF78}" srcOrd="6" destOrd="0" parTransId="{2E43D890-7F24-4CC5-A50E-18E6096965DC}" sibTransId="{BAC571EE-A5F6-4A70-B598-5C3D4C1C46A5}"/>
    <dgm:cxn modelId="{49CCB170-C032-A14B-AFAC-A0AC6CDBD6B5}" type="presOf" srcId="{B6A8CF5B-3F74-4944-B886-FAA7DF4B133A}" destId="{75F09D89-6133-1647-BDA9-DA332F53B6C2}" srcOrd="0" destOrd="0" presId="urn:microsoft.com/office/officeart/2005/8/layout/vList2"/>
    <dgm:cxn modelId="{05C32473-8D74-914D-BCA7-606057E1755F}" type="presOf" srcId="{3E9D2F45-1BA2-4AAF-9863-A65018D599CB}" destId="{67332E15-1CD6-7D43-BF18-036AA8D99BFF}" srcOrd="0" destOrd="0" presId="urn:microsoft.com/office/officeart/2005/8/layout/vList2"/>
    <dgm:cxn modelId="{D94C8A83-676E-494B-83AC-346A9AAFA6C3}" type="presOf" srcId="{E68ABBB6-BDA8-4642-B432-F27A1C1DEF78}" destId="{C8818C1C-D7B0-8B40-A187-BACE99354211}" srcOrd="0" destOrd="0" presId="urn:microsoft.com/office/officeart/2005/8/layout/vList2"/>
    <dgm:cxn modelId="{F10A7C84-6EDD-4F72-AEE8-AD8F13AF5577}" srcId="{EDF14EB3-5ED4-4A28-BA4D-1A86E8BABF5B}" destId="{134BDF59-3701-49B2-BFC3-EB31572174A1}" srcOrd="2" destOrd="0" parTransId="{28D7EAFB-B428-41DE-92EE-36C68E76232E}" sibTransId="{6EB24A48-4888-4245-9D9F-2E3D79DA44DD}"/>
    <dgm:cxn modelId="{AD617EB7-0852-431C-B124-2F8D0B587418}" srcId="{EDF14EB3-5ED4-4A28-BA4D-1A86E8BABF5B}" destId="{A22C9AD9-8463-4AD1-8FB1-DEE24F7DDEF9}" srcOrd="4" destOrd="0" parTransId="{F360D695-CDFD-4E94-B0F0-ED5F1F3A7C8F}" sibTransId="{3405091B-4286-46E1-927D-9B5C3C4BD5B6}"/>
    <dgm:cxn modelId="{C5C0BECE-E042-4B0A-B16E-8A2133A24468}" srcId="{EDF14EB3-5ED4-4A28-BA4D-1A86E8BABF5B}" destId="{640290B2-0A06-44D3-9B21-44BD663C5416}" srcOrd="5" destOrd="0" parTransId="{D65F8CB1-5B6E-46BB-9AED-383D80220D7A}" sibTransId="{70C59F68-E62A-467D-8708-CCDB9818BCE2}"/>
    <dgm:cxn modelId="{3F5FC8DB-63D6-2448-8C75-38C64A90652B}" type="presParOf" srcId="{DB3397D0-A67E-5740-B21D-B248178990A5}" destId="{292B3C2C-289F-0F42-B8AA-A1794CA92CCF}" srcOrd="0" destOrd="0" presId="urn:microsoft.com/office/officeart/2005/8/layout/vList2"/>
    <dgm:cxn modelId="{D57FF209-02C8-F24C-88F7-B950F7E4A496}" type="presParOf" srcId="{DB3397D0-A67E-5740-B21D-B248178990A5}" destId="{DAAD17F4-C24A-1940-B6B3-DE721E8D85F4}" srcOrd="1" destOrd="0" presId="urn:microsoft.com/office/officeart/2005/8/layout/vList2"/>
    <dgm:cxn modelId="{F0613F6F-883E-F244-A624-FC30EEBFF40D}" type="presParOf" srcId="{DB3397D0-A67E-5740-B21D-B248178990A5}" destId="{75F09D89-6133-1647-BDA9-DA332F53B6C2}" srcOrd="2" destOrd="0" presId="urn:microsoft.com/office/officeart/2005/8/layout/vList2"/>
    <dgm:cxn modelId="{4A89DA96-0C3C-2444-8001-259A7E78C344}" type="presParOf" srcId="{DB3397D0-A67E-5740-B21D-B248178990A5}" destId="{259E3FAE-589E-A24C-BFB2-A8C15EE924EB}" srcOrd="3" destOrd="0" presId="urn:microsoft.com/office/officeart/2005/8/layout/vList2"/>
    <dgm:cxn modelId="{AE62757C-ADF1-EC46-8A82-608C5EE64556}" type="presParOf" srcId="{DB3397D0-A67E-5740-B21D-B248178990A5}" destId="{6906D5EE-896B-8141-9837-B434D3029E3A}" srcOrd="4" destOrd="0" presId="urn:microsoft.com/office/officeart/2005/8/layout/vList2"/>
    <dgm:cxn modelId="{756E0A86-FBE2-B64B-9AEF-30C83EE8B7CB}" type="presParOf" srcId="{DB3397D0-A67E-5740-B21D-B248178990A5}" destId="{46853011-F939-FE43-BD22-B3EA651491CB}" srcOrd="5" destOrd="0" presId="urn:microsoft.com/office/officeart/2005/8/layout/vList2"/>
    <dgm:cxn modelId="{0E4937B7-C199-C442-AF72-5E45832405FE}" type="presParOf" srcId="{DB3397D0-A67E-5740-B21D-B248178990A5}" destId="{591822D3-33C9-C54F-ACC8-F956A1B97826}" srcOrd="6" destOrd="0" presId="urn:microsoft.com/office/officeart/2005/8/layout/vList2"/>
    <dgm:cxn modelId="{4AAD6FD7-CB99-8740-98C3-66CBB8C98565}" type="presParOf" srcId="{DB3397D0-A67E-5740-B21D-B248178990A5}" destId="{05E2D02A-C5C9-274A-A1E8-D0F50A1CF64D}" srcOrd="7" destOrd="0" presId="urn:microsoft.com/office/officeart/2005/8/layout/vList2"/>
    <dgm:cxn modelId="{317118F9-800A-2F45-8FC8-E35BF3ACAAEC}" type="presParOf" srcId="{DB3397D0-A67E-5740-B21D-B248178990A5}" destId="{A66CF73E-85D8-2542-98AA-A18279FC4ACD}" srcOrd="8" destOrd="0" presId="urn:microsoft.com/office/officeart/2005/8/layout/vList2"/>
    <dgm:cxn modelId="{4ECF54A0-A832-AB4B-B476-9BF4024CD68D}" type="presParOf" srcId="{DB3397D0-A67E-5740-B21D-B248178990A5}" destId="{53F134EE-912C-D74B-B8A5-23AD10D61CFA}" srcOrd="9" destOrd="0" presId="urn:microsoft.com/office/officeart/2005/8/layout/vList2"/>
    <dgm:cxn modelId="{6A069464-CBBE-FD42-9852-23011F4B74CF}" type="presParOf" srcId="{DB3397D0-A67E-5740-B21D-B248178990A5}" destId="{A5DE725D-0E4B-2C49-9FB6-3F007EEB9205}" srcOrd="10" destOrd="0" presId="urn:microsoft.com/office/officeart/2005/8/layout/vList2"/>
    <dgm:cxn modelId="{E342FD76-6B2A-9F43-8822-CCB3A8ACC9B5}" type="presParOf" srcId="{DB3397D0-A67E-5740-B21D-B248178990A5}" destId="{C5A9E2E5-4287-5D4B-810B-ED3DB2BC20DE}" srcOrd="11" destOrd="0" presId="urn:microsoft.com/office/officeart/2005/8/layout/vList2"/>
    <dgm:cxn modelId="{AD03FFEF-196C-3F4D-ABF4-A7E9BBFB3AE3}" type="presParOf" srcId="{DB3397D0-A67E-5740-B21D-B248178990A5}" destId="{C8818C1C-D7B0-8B40-A187-BACE99354211}" srcOrd="12" destOrd="0" presId="urn:microsoft.com/office/officeart/2005/8/layout/vList2"/>
    <dgm:cxn modelId="{8E586754-79C4-0342-B1E2-4C2A894D0DA4}" type="presParOf" srcId="{DB3397D0-A67E-5740-B21D-B248178990A5}" destId="{57E05432-5681-B94B-AD71-F2B39B6DFA21}" srcOrd="13" destOrd="0" presId="urn:microsoft.com/office/officeart/2005/8/layout/vList2"/>
    <dgm:cxn modelId="{C92D4862-66B1-3543-9D7F-82CAF1B96077}" type="presParOf" srcId="{DB3397D0-A67E-5740-B21D-B248178990A5}" destId="{67332E15-1CD6-7D43-BF18-036AA8D99BF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B7118-3879-4DC9-8D9B-E7B6EEBE21E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084CFB-F99A-4DC0-A847-1D2AA705718A}">
      <dgm:prSet/>
      <dgm:spPr/>
      <dgm:t>
        <a:bodyPr/>
        <a:lstStyle/>
        <a:p>
          <a:r>
            <a:rPr lang="es-ES"/>
            <a:t>Acuerdan convivencia con el padre</a:t>
          </a:r>
          <a:endParaRPr lang="en-US"/>
        </a:p>
      </dgm:t>
    </dgm:pt>
    <dgm:pt modelId="{DD19D0D2-CF66-4120-A307-07C4ECDAD218}" type="parTrans" cxnId="{7CB8E31A-3F0A-4615-B50B-2051AE954C40}">
      <dgm:prSet/>
      <dgm:spPr/>
      <dgm:t>
        <a:bodyPr/>
        <a:lstStyle/>
        <a:p>
          <a:endParaRPr lang="en-US"/>
        </a:p>
      </dgm:t>
    </dgm:pt>
    <dgm:pt modelId="{3B241E7E-D372-4387-97F1-EBFFFD134C41}" type="sibTrans" cxnId="{7CB8E31A-3F0A-4615-B50B-2051AE954C4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C2F6A33-ECCB-412B-B25B-7E9E97864C8E}">
      <dgm:prSet/>
      <dgm:spPr/>
      <dgm:t>
        <a:bodyPr/>
        <a:lstStyle/>
        <a:p>
          <a:r>
            <a:rPr lang="es-ES"/>
            <a:t>Dispone de más tiempo, el niño demanda más tiempo con él.</a:t>
          </a:r>
          <a:endParaRPr lang="en-US"/>
        </a:p>
      </dgm:t>
    </dgm:pt>
    <dgm:pt modelId="{20B88BED-92A7-49F5-861A-D27A7BCAC24E}" type="parTrans" cxnId="{D4ADAEC5-1EB0-4F0E-BE33-0643ABEE769C}">
      <dgm:prSet/>
      <dgm:spPr/>
      <dgm:t>
        <a:bodyPr/>
        <a:lstStyle/>
        <a:p>
          <a:endParaRPr lang="en-US"/>
        </a:p>
      </dgm:t>
    </dgm:pt>
    <dgm:pt modelId="{D9762E32-9B5E-4727-B9B7-8BB5BC69033C}" type="sibTrans" cxnId="{D4ADAEC5-1EB0-4F0E-BE33-0643ABEE769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4F46F89-1AD8-CA43-B210-CA29D75DEFDE}" type="pres">
      <dgm:prSet presAssocID="{85FB7118-3879-4DC9-8D9B-E7B6EEBE21E5}" presName="Name0" presStyleCnt="0">
        <dgm:presLayoutVars>
          <dgm:animLvl val="lvl"/>
          <dgm:resizeHandles val="exact"/>
        </dgm:presLayoutVars>
      </dgm:prSet>
      <dgm:spPr/>
    </dgm:pt>
    <dgm:pt modelId="{46F57853-6BD0-8045-AE29-C5EEB9F079C1}" type="pres">
      <dgm:prSet presAssocID="{AF084CFB-F99A-4DC0-A847-1D2AA705718A}" presName="compositeNode" presStyleCnt="0">
        <dgm:presLayoutVars>
          <dgm:bulletEnabled val="1"/>
        </dgm:presLayoutVars>
      </dgm:prSet>
      <dgm:spPr/>
    </dgm:pt>
    <dgm:pt modelId="{B429D9AE-5A8B-DC45-9759-532BF43724C6}" type="pres">
      <dgm:prSet presAssocID="{AF084CFB-F99A-4DC0-A847-1D2AA705718A}" presName="bgRect" presStyleLbl="alignNode1" presStyleIdx="0" presStyleCnt="2"/>
      <dgm:spPr/>
    </dgm:pt>
    <dgm:pt modelId="{1A9E4EC2-160C-2440-93C5-750D414C2E01}" type="pres">
      <dgm:prSet presAssocID="{3B241E7E-D372-4387-97F1-EBFFFD134C41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A2EC9D76-C3A5-C54C-82B9-3AE5BB3058C6}" type="pres">
      <dgm:prSet presAssocID="{AF084CFB-F99A-4DC0-A847-1D2AA705718A}" presName="nodeRect" presStyleLbl="alignNode1" presStyleIdx="0" presStyleCnt="2">
        <dgm:presLayoutVars>
          <dgm:bulletEnabled val="1"/>
        </dgm:presLayoutVars>
      </dgm:prSet>
      <dgm:spPr/>
    </dgm:pt>
    <dgm:pt modelId="{CFE63145-1631-AA40-97A8-9F2BD1206FBA}" type="pres">
      <dgm:prSet presAssocID="{3B241E7E-D372-4387-97F1-EBFFFD134C41}" presName="sibTrans" presStyleCnt="0"/>
      <dgm:spPr/>
    </dgm:pt>
    <dgm:pt modelId="{819DA43B-B3AF-CD49-8F82-65922A60C207}" type="pres">
      <dgm:prSet presAssocID="{FC2F6A33-ECCB-412B-B25B-7E9E97864C8E}" presName="compositeNode" presStyleCnt="0">
        <dgm:presLayoutVars>
          <dgm:bulletEnabled val="1"/>
        </dgm:presLayoutVars>
      </dgm:prSet>
      <dgm:spPr/>
    </dgm:pt>
    <dgm:pt modelId="{8DAA062E-234C-B240-A672-D1110B1B2883}" type="pres">
      <dgm:prSet presAssocID="{FC2F6A33-ECCB-412B-B25B-7E9E97864C8E}" presName="bgRect" presStyleLbl="alignNode1" presStyleIdx="1" presStyleCnt="2"/>
      <dgm:spPr/>
    </dgm:pt>
    <dgm:pt modelId="{30090FFD-FA3D-9141-9D3E-64C1CE002FF5}" type="pres">
      <dgm:prSet presAssocID="{D9762E32-9B5E-4727-B9B7-8BB5BC69033C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3FB10BF1-4792-404F-AB74-3205DAF38ED5}" type="pres">
      <dgm:prSet presAssocID="{FC2F6A33-ECCB-412B-B25B-7E9E97864C8E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6DB18B0A-510F-4D48-8338-ABAAF0C7C498}" type="presOf" srcId="{3B241E7E-D372-4387-97F1-EBFFFD134C41}" destId="{1A9E4EC2-160C-2440-93C5-750D414C2E01}" srcOrd="0" destOrd="0" presId="urn:microsoft.com/office/officeart/2016/7/layout/LinearBlockProcessNumbered"/>
    <dgm:cxn modelId="{BF7C1818-7B01-F945-A05A-BF70E98E7289}" type="presOf" srcId="{FC2F6A33-ECCB-412B-B25B-7E9E97864C8E}" destId="{8DAA062E-234C-B240-A672-D1110B1B2883}" srcOrd="0" destOrd="0" presId="urn:microsoft.com/office/officeart/2016/7/layout/LinearBlockProcessNumbered"/>
    <dgm:cxn modelId="{7CB8E31A-3F0A-4615-B50B-2051AE954C40}" srcId="{85FB7118-3879-4DC9-8D9B-E7B6EEBE21E5}" destId="{AF084CFB-F99A-4DC0-A847-1D2AA705718A}" srcOrd="0" destOrd="0" parTransId="{DD19D0D2-CF66-4120-A307-07C4ECDAD218}" sibTransId="{3B241E7E-D372-4387-97F1-EBFFFD134C41}"/>
    <dgm:cxn modelId="{60035A60-2127-4E4D-89C8-56B58CB54E8F}" type="presOf" srcId="{FC2F6A33-ECCB-412B-B25B-7E9E97864C8E}" destId="{3FB10BF1-4792-404F-AB74-3205DAF38ED5}" srcOrd="1" destOrd="0" presId="urn:microsoft.com/office/officeart/2016/7/layout/LinearBlockProcessNumbered"/>
    <dgm:cxn modelId="{27BC6578-7C67-5F44-B18C-5DB2C848F0BB}" type="presOf" srcId="{D9762E32-9B5E-4727-B9B7-8BB5BC69033C}" destId="{30090FFD-FA3D-9141-9D3E-64C1CE002FF5}" srcOrd="0" destOrd="0" presId="urn:microsoft.com/office/officeart/2016/7/layout/LinearBlockProcessNumbered"/>
    <dgm:cxn modelId="{BFDAB7BD-E673-8F46-8A4E-CFE918B6B83F}" type="presOf" srcId="{AF084CFB-F99A-4DC0-A847-1D2AA705718A}" destId="{B429D9AE-5A8B-DC45-9759-532BF43724C6}" srcOrd="0" destOrd="0" presId="urn:microsoft.com/office/officeart/2016/7/layout/LinearBlockProcessNumbered"/>
    <dgm:cxn modelId="{D4ADAEC5-1EB0-4F0E-BE33-0643ABEE769C}" srcId="{85FB7118-3879-4DC9-8D9B-E7B6EEBE21E5}" destId="{FC2F6A33-ECCB-412B-B25B-7E9E97864C8E}" srcOrd="1" destOrd="0" parTransId="{20B88BED-92A7-49F5-861A-D27A7BCAC24E}" sibTransId="{D9762E32-9B5E-4727-B9B7-8BB5BC69033C}"/>
    <dgm:cxn modelId="{0D64DBDF-A299-AF42-8894-4D7378908E79}" type="presOf" srcId="{AF084CFB-F99A-4DC0-A847-1D2AA705718A}" destId="{A2EC9D76-C3A5-C54C-82B9-3AE5BB3058C6}" srcOrd="1" destOrd="0" presId="urn:microsoft.com/office/officeart/2016/7/layout/LinearBlockProcessNumbered"/>
    <dgm:cxn modelId="{41D7B4EB-2F86-CE46-B619-EF778B610ADB}" type="presOf" srcId="{85FB7118-3879-4DC9-8D9B-E7B6EEBE21E5}" destId="{64F46F89-1AD8-CA43-B210-CA29D75DEFDE}" srcOrd="0" destOrd="0" presId="urn:microsoft.com/office/officeart/2016/7/layout/LinearBlockProcessNumbered"/>
    <dgm:cxn modelId="{E6CE34EE-2129-7A41-80C8-269EC3E3EB39}" type="presParOf" srcId="{64F46F89-1AD8-CA43-B210-CA29D75DEFDE}" destId="{46F57853-6BD0-8045-AE29-C5EEB9F079C1}" srcOrd="0" destOrd="0" presId="urn:microsoft.com/office/officeart/2016/7/layout/LinearBlockProcessNumbered"/>
    <dgm:cxn modelId="{8ECD0BF7-BE98-1D4A-856E-F809256F7B95}" type="presParOf" srcId="{46F57853-6BD0-8045-AE29-C5EEB9F079C1}" destId="{B429D9AE-5A8B-DC45-9759-532BF43724C6}" srcOrd="0" destOrd="0" presId="urn:microsoft.com/office/officeart/2016/7/layout/LinearBlockProcessNumbered"/>
    <dgm:cxn modelId="{149F8E49-BBB3-C045-92CC-609C791CF1E9}" type="presParOf" srcId="{46F57853-6BD0-8045-AE29-C5EEB9F079C1}" destId="{1A9E4EC2-160C-2440-93C5-750D414C2E01}" srcOrd="1" destOrd="0" presId="urn:microsoft.com/office/officeart/2016/7/layout/LinearBlockProcessNumbered"/>
    <dgm:cxn modelId="{D8D3C3F9-010B-A943-BD23-78B57FB53338}" type="presParOf" srcId="{46F57853-6BD0-8045-AE29-C5EEB9F079C1}" destId="{A2EC9D76-C3A5-C54C-82B9-3AE5BB3058C6}" srcOrd="2" destOrd="0" presId="urn:microsoft.com/office/officeart/2016/7/layout/LinearBlockProcessNumbered"/>
    <dgm:cxn modelId="{FEDF708F-D5CA-2F42-8725-426612D88C6C}" type="presParOf" srcId="{64F46F89-1AD8-CA43-B210-CA29D75DEFDE}" destId="{CFE63145-1631-AA40-97A8-9F2BD1206FBA}" srcOrd="1" destOrd="0" presId="urn:microsoft.com/office/officeart/2016/7/layout/LinearBlockProcessNumbered"/>
    <dgm:cxn modelId="{6B0FC980-3753-7F4A-8CD2-6DE89724E45D}" type="presParOf" srcId="{64F46F89-1AD8-CA43-B210-CA29D75DEFDE}" destId="{819DA43B-B3AF-CD49-8F82-65922A60C207}" srcOrd="2" destOrd="0" presId="urn:microsoft.com/office/officeart/2016/7/layout/LinearBlockProcessNumbered"/>
    <dgm:cxn modelId="{5E063643-D3C7-0041-8B48-2BED319A71A9}" type="presParOf" srcId="{819DA43B-B3AF-CD49-8F82-65922A60C207}" destId="{8DAA062E-234C-B240-A672-D1110B1B2883}" srcOrd="0" destOrd="0" presId="urn:microsoft.com/office/officeart/2016/7/layout/LinearBlockProcessNumbered"/>
    <dgm:cxn modelId="{7C02A372-DEFF-6A4F-9E36-8D2FBF0E0DFA}" type="presParOf" srcId="{819DA43B-B3AF-CD49-8F82-65922A60C207}" destId="{30090FFD-FA3D-9141-9D3E-64C1CE002FF5}" srcOrd="1" destOrd="0" presId="urn:microsoft.com/office/officeart/2016/7/layout/LinearBlockProcessNumbered"/>
    <dgm:cxn modelId="{53024F0E-0665-A940-A5AD-A2B46FE6E5E4}" type="presParOf" srcId="{819DA43B-B3AF-CD49-8F82-65922A60C207}" destId="{3FB10BF1-4792-404F-AB74-3205DAF38E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B3C2C-289F-0F42-B8AA-A1794CA92CCF}">
      <dsp:nvSpPr>
        <dsp:cNvPr id="0" name=""/>
        <dsp:cNvSpPr/>
      </dsp:nvSpPr>
      <dsp:spPr>
        <a:xfrm>
          <a:off x="0" y="89625"/>
          <a:ext cx="6111297" cy="516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1) De las afirmaciones en la sección 1, </a:t>
          </a:r>
        </a:p>
      </dsp:txBody>
      <dsp:txXfrm>
        <a:off x="25210" y="114835"/>
        <a:ext cx="6060877" cy="466007"/>
      </dsp:txXfrm>
    </dsp:sp>
    <dsp:sp modelId="{75F09D89-6133-1647-BDA9-DA332F53B6C2}">
      <dsp:nvSpPr>
        <dsp:cNvPr id="0" name=""/>
        <dsp:cNvSpPr/>
      </dsp:nvSpPr>
      <dsp:spPr>
        <a:xfrm>
          <a:off x="0" y="643492"/>
          <a:ext cx="6111297" cy="5164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¿CUÁNTAS son aplicables a su hijo? Escriba el total en la casilla. 2) </a:t>
          </a:r>
        </a:p>
      </dsp:txBody>
      <dsp:txXfrm>
        <a:off x="25210" y="668702"/>
        <a:ext cx="6060877" cy="466007"/>
      </dsp:txXfrm>
    </dsp:sp>
    <dsp:sp modelId="{6906D5EE-896B-8141-9837-B434D3029E3A}">
      <dsp:nvSpPr>
        <dsp:cNvPr id="0" name=""/>
        <dsp:cNvSpPr/>
      </dsp:nvSpPr>
      <dsp:spPr>
        <a:xfrm>
          <a:off x="0" y="1197359"/>
          <a:ext cx="6111297" cy="5164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 las afirmaciones en la sección 2, ¿CUÁNTAS son aplicables a su hijo? Escriba el total en la casilla. Sección 1. </a:t>
          </a:r>
        </a:p>
      </dsp:txBody>
      <dsp:txXfrm>
        <a:off x="25210" y="1222569"/>
        <a:ext cx="6060877" cy="466007"/>
      </dsp:txXfrm>
    </dsp:sp>
    <dsp:sp modelId="{591822D3-33C9-C54F-ACC8-F956A1B97826}">
      <dsp:nvSpPr>
        <dsp:cNvPr id="0" name=""/>
        <dsp:cNvSpPr/>
      </dsp:nvSpPr>
      <dsp:spPr>
        <a:xfrm>
          <a:off x="0" y="1751226"/>
          <a:ext cx="6111297" cy="5164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En algún momento desde el nacimiento de su hijo… </a:t>
          </a:r>
          <a:endParaRPr lang="en-US" sz="1300" kern="1200"/>
        </a:p>
      </dsp:txBody>
      <dsp:txXfrm>
        <a:off x="25210" y="1776436"/>
        <a:ext cx="6060877" cy="466007"/>
      </dsp:txXfrm>
    </dsp:sp>
    <dsp:sp modelId="{A66CF73E-85D8-2542-98AA-A18279FC4ACD}">
      <dsp:nvSpPr>
        <dsp:cNvPr id="0" name=""/>
        <dsp:cNvSpPr/>
      </dsp:nvSpPr>
      <dsp:spPr>
        <a:xfrm>
          <a:off x="0" y="2305093"/>
          <a:ext cx="6111297" cy="5164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Los padres o tutores del niño se separaron o divorciaron </a:t>
          </a:r>
          <a:endParaRPr lang="en-US" sz="1300" kern="1200"/>
        </a:p>
      </dsp:txBody>
      <dsp:txXfrm>
        <a:off x="25210" y="2330303"/>
        <a:ext cx="6060877" cy="466007"/>
      </dsp:txXfrm>
    </dsp:sp>
    <dsp:sp modelId="{A5DE725D-0E4B-2C49-9FB6-3F007EEB9205}">
      <dsp:nvSpPr>
        <dsp:cNvPr id="0" name=""/>
        <dsp:cNvSpPr/>
      </dsp:nvSpPr>
      <dsp:spPr>
        <a:xfrm>
          <a:off x="0" y="2858960"/>
          <a:ext cx="6111297" cy="516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El niño vivió con alguien que estuvo en la cárcel o en prisión</a:t>
          </a:r>
          <a:endParaRPr lang="en-US" sz="1300" kern="1200"/>
        </a:p>
      </dsp:txBody>
      <dsp:txXfrm>
        <a:off x="25210" y="2884170"/>
        <a:ext cx="6060877" cy="466007"/>
      </dsp:txXfrm>
    </dsp:sp>
    <dsp:sp modelId="{C8818C1C-D7B0-8B40-A187-BACE99354211}">
      <dsp:nvSpPr>
        <dsp:cNvPr id="0" name=""/>
        <dsp:cNvSpPr/>
      </dsp:nvSpPr>
      <dsp:spPr>
        <a:xfrm>
          <a:off x="0" y="3412827"/>
          <a:ext cx="6111297" cy="5164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El niño vivió con alguien que sufría de depresión, tenía una enfermedad mental o intentó suicidarse </a:t>
          </a:r>
          <a:endParaRPr lang="en-US" sz="1300" kern="1200"/>
        </a:p>
      </dsp:txBody>
      <dsp:txXfrm>
        <a:off x="25210" y="3438037"/>
        <a:ext cx="6060877" cy="466007"/>
      </dsp:txXfrm>
    </dsp:sp>
    <dsp:sp modelId="{67332E15-1CD6-7D43-BF18-036AA8D99BFF}">
      <dsp:nvSpPr>
        <dsp:cNvPr id="0" name=""/>
        <dsp:cNvSpPr/>
      </dsp:nvSpPr>
      <dsp:spPr>
        <a:xfrm>
          <a:off x="0" y="3966694"/>
          <a:ext cx="6111297" cy="5164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El niño vivio u oyó a las personas con las……………..</a:t>
          </a:r>
          <a:endParaRPr lang="en-US" sz="1300" kern="1200"/>
        </a:p>
      </dsp:txBody>
      <dsp:txXfrm>
        <a:off x="25210" y="3991904"/>
        <a:ext cx="6060877" cy="46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9D9AE-5A8B-DC45-9759-532BF43724C6}">
      <dsp:nvSpPr>
        <dsp:cNvPr id="0" name=""/>
        <dsp:cNvSpPr/>
      </dsp:nvSpPr>
      <dsp:spPr>
        <a:xfrm>
          <a:off x="3286" y="0"/>
          <a:ext cx="5052417" cy="4352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67" tIns="0" rIns="49906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Acuerdan convivencia con el padre</a:t>
          </a:r>
          <a:endParaRPr lang="en-US" sz="2600" kern="1200"/>
        </a:p>
      </dsp:txBody>
      <dsp:txXfrm>
        <a:off x="3286" y="1741017"/>
        <a:ext cx="5052417" cy="2611526"/>
      </dsp:txXfrm>
    </dsp:sp>
    <dsp:sp modelId="{1A9E4EC2-160C-2440-93C5-750D414C2E01}">
      <dsp:nvSpPr>
        <dsp:cNvPr id="0" name=""/>
        <dsp:cNvSpPr/>
      </dsp:nvSpPr>
      <dsp:spPr>
        <a:xfrm>
          <a:off x="3286" y="0"/>
          <a:ext cx="5052417" cy="17410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67" tIns="165100" rIns="4990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3286" y="0"/>
        <a:ext cx="5052417" cy="1741017"/>
      </dsp:txXfrm>
    </dsp:sp>
    <dsp:sp modelId="{8DAA062E-234C-B240-A672-D1110B1B2883}">
      <dsp:nvSpPr>
        <dsp:cNvPr id="0" name=""/>
        <dsp:cNvSpPr/>
      </dsp:nvSpPr>
      <dsp:spPr>
        <a:xfrm>
          <a:off x="5459896" y="0"/>
          <a:ext cx="5052417" cy="435254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67" tIns="0" rIns="49906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Dispone de más tiempo, el niño demanda más tiempo con él.</a:t>
          </a:r>
          <a:endParaRPr lang="en-US" sz="2600" kern="1200"/>
        </a:p>
      </dsp:txBody>
      <dsp:txXfrm>
        <a:off x="5459896" y="1741017"/>
        <a:ext cx="5052417" cy="2611526"/>
      </dsp:txXfrm>
    </dsp:sp>
    <dsp:sp modelId="{30090FFD-FA3D-9141-9D3E-64C1CE002FF5}">
      <dsp:nvSpPr>
        <dsp:cNvPr id="0" name=""/>
        <dsp:cNvSpPr/>
      </dsp:nvSpPr>
      <dsp:spPr>
        <a:xfrm>
          <a:off x="5459896" y="0"/>
          <a:ext cx="5052417" cy="17410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67" tIns="165100" rIns="4990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459896" y="0"/>
        <a:ext cx="5052417" cy="174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4T11:13:33.1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4T11:36:33.6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EDD9AE3-97A1-2447-8198-9CE5A3DA3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6ED2E15-DF2A-8E41-BC14-56E961416C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C31856-CF5C-BB4A-BB8D-4D9044A55B9D}" type="datetimeFigureOut">
              <a:rPr lang="es-ES"/>
              <a:pPr>
                <a:defRPr/>
              </a:pPr>
              <a:t>2/11/22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CCFA63E-D49F-7645-883D-E56D126B1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9819644-55C0-3E40-A9E9-C3FC4D56D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59AD765-485F-0A42-9744-DD5A2C1E43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44F91A6-B90E-904C-AD15-FB719D574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DB43A8-5F24-D844-84DD-2266A3A95EEB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58D508C-F32E-024E-AFB0-740A8F7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0FAD-FB73-BB48-8101-D82A87F91621}" type="datetime1">
              <a:rPr lang="es-ES" smtClean="0"/>
              <a:t>2/11/22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7779E0-0A29-A341-9FDC-B908D4EA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90BCA29-D7BF-E842-A8E0-DADD867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E508-F5F4-0441-9B5A-BC42691AFD5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5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92CDE1B-AC94-014C-846F-1B935964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2B90-71CF-594E-AA48-60FA9FEA0975}" type="datetime1">
              <a:rPr lang="es-ES" smtClean="0"/>
              <a:t>2/11/22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F2F9BDD-E6C4-E24D-BD3C-C9C8990F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4D91E89-0F59-C94C-A5FB-FBB76A8B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5B82-EB61-C747-9FF5-A68CCA2334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39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030770C-DECC-B748-8B8C-5929341B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55B4-5D33-C245-96BC-ED6593DFF30E}" type="datetime1">
              <a:rPr lang="es-ES" smtClean="0"/>
              <a:t>2/11/22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CC330A3-F050-2046-9C2E-9FA91881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6CDD4DD-226A-9D40-9AF3-F26C9B35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A866-1906-924E-9ECC-4706B5FDE51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987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16E9267-C8C9-FE41-B5E8-FBD7D98F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CB27-25DA-9140-810C-30846AAD5E37}" type="datetime1">
              <a:rPr lang="es-ES" smtClean="0"/>
              <a:t>2/11/22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0694B3E-1509-B840-A593-696474E4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28F9A38-9F11-B14A-9E29-6DDF4E10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1EBFA-6A73-AB4B-8ECA-23623ED4DC5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4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3C50CC3-D179-894F-9D95-A3DE53DB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312D-AB75-1143-A860-566E46C9A0B9}" type="datetime1">
              <a:rPr lang="es-ES" smtClean="0"/>
              <a:t>2/11/22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824F267-D44C-174F-9E95-B73EF88D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9E156DE-3E3A-024C-882C-DB19C09A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4E524-81CD-4F47-8C4C-D3C18FA19E3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963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00B5380-C885-5B41-9999-338BA7E4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BB0E-71B5-EC48-A3A8-93BC4A2B535F}" type="datetime1">
              <a:rPr lang="es-ES" smtClean="0"/>
              <a:t>2/11/22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14CF31-A73C-8540-AD71-1F2E0688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7B86D93-AF3D-5D4A-BEA3-81CEB51C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0C27-99A7-3446-B464-56E2EA3A226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613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6B41A00-41AF-574F-BB42-76004EA4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DCCE-A1C2-0542-9075-B71FE7A7D01F}" type="datetime1">
              <a:rPr lang="es-ES" smtClean="0"/>
              <a:t>2/11/22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7BB12DD-C1A7-6E4E-B244-2A0236C5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DF38901B-6718-AB43-A50E-C35B1A42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B9A9E-B248-D544-9527-C417E8FDE1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808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2C0A1AC2-3EC3-004D-BA92-52E0487B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A4C4-9E13-4E4F-9FD3-0C337C7F05FE}" type="datetime1">
              <a:rPr lang="es-ES" smtClean="0"/>
              <a:t>2/11/22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E218BC5C-B9A8-B64D-9BC8-7CFBE29D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4DCC983-7BC7-BB45-AC60-2A5B144D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41CEC-DFF8-7C4C-A23B-0BCD13B3190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669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7A0B412-FD05-FD46-9808-11319970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00CF-5584-1E45-A0B0-606D55931C1A}" type="datetime1">
              <a:rPr lang="es-ES" smtClean="0"/>
              <a:t>2/11/22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36375A88-6091-9B4A-A760-CA755AB2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5EDC31AE-914D-C143-A2FD-622CBC94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7F988-32AD-AB41-8056-CC2C68FC65D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897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62528DC-D21E-C94F-9C8A-D70F2412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ABCA-1323-0B4C-A1C2-13816D971E3B}" type="datetime1">
              <a:rPr lang="es-ES" smtClean="0"/>
              <a:t>2/11/22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240EFEC-C831-5541-9D43-68DD846F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00F1EBC-BCC4-2C47-ACD0-E43CEF69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836C0-83FE-A943-B3F5-6368A47CA6B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1527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6D9F46D-3B31-0140-9A91-1F606580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D5F4-04F3-1644-B370-A1D1A6341D1B}" type="datetime1">
              <a:rPr lang="es-ES" smtClean="0"/>
              <a:t>2/11/22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9A2EEE7-4584-814E-903F-7BD9C889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72CB354-B2EC-7F4F-A4BA-2647D220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5138-2A53-E840-BD95-C99E8E00A6D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19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DA084A52-10D7-C440-A832-4F381D98D3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327F3D2A-EAA0-9046-951A-62D8C1E17E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83C895-E1F7-C84C-B230-59AC3388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D5C300-69EA-3C4B-A46E-65979ECB86FE}" type="datetime1">
              <a:rPr lang="es-ES" smtClean="0"/>
              <a:t>2/11/22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6572F9B-44F5-FE45-B057-4BB1426EF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C703F3-02CD-2E43-A2FA-DFBC997C0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0916C12-3003-6F49-A18B-84CBB05F702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61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7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2.xml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3image23943264">
            <a:extLst>
              <a:ext uri="{FF2B5EF4-FFF2-40B4-BE49-F238E27FC236}">
                <a16:creationId xmlns:a16="http://schemas.microsoft.com/office/drawing/2014/main" id="{5A32F05C-1465-583B-D3D5-D50A43BD8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-31649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657A1DC6-FAEC-5CE1-4546-A5276D6AB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184" y="4221088"/>
            <a:ext cx="5410382" cy="2280935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6EE8E7"/>
                </a:solidFill>
              </a:rPr>
              <a:t>MESA DE TRABAJO 2:</a:t>
            </a:r>
          </a:p>
          <a:p>
            <a:r>
              <a:rPr lang="es-ES" sz="2800" b="1" dirty="0">
                <a:solidFill>
                  <a:srgbClr val="6EE8E7"/>
                </a:solidFill>
              </a:rPr>
              <a:t>SEPARACIONES Y </a:t>
            </a:r>
          </a:p>
          <a:p>
            <a:r>
              <a:rPr lang="es-ES" sz="2800" b="1" dirty="0">
                <a:solidFill>
                  <a:srgbClr val="6EE8E7"/>
                </a:solidFill>
              </a:rPr>
              <a:t>DIVORCIOS </a:t>
            </a:r>
          </a:p>
          <a:p>
            <a:r>
              <a:rPr lang="es-ES" sz="2800" b="1" dirty="0">
                <a:solidFill>
                  <a:srgbClr val="6EE8E7"/>
                </a:solidFill>
              </a:rPr>
              <a:t>CONFLICTIVOS</a:t>
            </a:r>
          </a:p>
        </p:txBody>
      </p:sp>
    </p:spTree>
    <p:extLst>
      <p:ext uri="{BB962C8B-B14F-4D97-AF65-F5344CB8AC3E}">
        <p14:creationId xmlns:p14="http://schemas.microsoft.com/office/powerpoint/2010/main" val="131204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1 Título">
            <a:extLst>
              <a:ext uri="{FF2B5EF4-FFF2-40B4-BE49-F238E27FC236}">
                <a16:creationId xmlns:a16="http://schemas.microsoft.com/office/drawing/2014/main" id="{A2D1173E-74A4-C04B-85BA-763A6289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s-E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apego se caracteriza por: </a:t>
            </a:r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\\psf\Home\Desktop\Cusodia\BJWj_CYRmx_1256x620.jpg">
            <a:extLst>
              <a:ext uri="{FF2B5EF4-FFF2-40B4-BE49-F238E27FC236}">
                <a16:creationId xmlns:a16="http://schemas.microsoft.com/office/drawing/2014/main" id="{B08B894D-90EC-F405-B5A2-C8E2B592C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3286" b="-1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3 Imagen" descr="Imagen que contiene oso, animal, mamífero, polar&#10;&#10;Descripción generada automáticamente">
            <a:extLst>
              <a:ext uri="{FF2B5EF4-FFF2-40B4-BE49-F238E27FC236}">
                <a16:creationId xmlns:a16="http://schemas.microsoft.com/office/drawing/2014/main" id="{9C92A730-7C71-C149-851A-C09BEDBA3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 r="1" b="10622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AE325CE-75DB-874A-9ADC-FCD620500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91440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Esfuerzos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estar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proximidad</a:t>
            </a: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mantiene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un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contacto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sensorial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privilegiado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Exploración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mundo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desde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figura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apego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como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base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segura</a:t>
            </a: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Ansiedad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ante la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separación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y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sentimientos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desolación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ante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pérdida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¿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como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lograr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todo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esto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Ian?</a:t>
            </a:r>
          </a:p>
        </p:txBody>
      </p:sp>
      <p:sp>
        <p:nvSpPr>
          <p:cNvPr id="7" name="6 Marcador de pie de página">
            <a:extLst>
              <a:ext uri="{FF2B5EF4-FFF2-40B4-BE49-F238E27FC236}">
                <a16:creationId xmlns:a16="http://schemas.microsoft.com/office/drawing/2014/main" id="{7DC3C8F5-8D66-2B45-B57E-C065B577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446495" y="2225864"/>
            <a:ext cx="22793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Cristina Cortes, </a:t>
            </a:r>
            <a:r>
              <a:rPr lang="en-US" kern="1200" dirty="0" err="1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Vitaliza</a:t>
            </a:r>
            <a:r>
              <a:rPr lang="en-US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F56B845-8D5F-7A46-AC9D-73069543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8ED7445-3BF2-FA4B-9F47-9B6EFC666E56}" type="slidenum">
              <a:rPr lang="en-US" altLang="es-ES">
                <a:solidFill>
                  <a:schemeClr val="tx1">
                    <a:alpha val="60000"/>
                  </a:schemeClr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10</a:t>
            </a:fld>
            <a:endParaRPr lang="en-US" altLang="es-ES">
              <a:solidFill>
                <a:schemeClr val="tx1">
                  <a:alpha val="6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541" name="Straight Connector 2254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454776C-0638-7D48-0562-C5293B392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666" y="-5379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1 Título">
            <a:extLst>
              <a:ext uri="{FF2B5EF4-FFF2-40B4-BE49-F238E27FC236}">
                <a16:creationId xmlns:a16="http://schemas.microsoft.com/office/drawing/2014/main" id="{9D8E142A-84D1-7744-9CDC-2A92DA90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sz="2600" b="1" dirty="0"/>
              <a:t>Impacto de las Experiencias Adversas en la Infancia en </a:t>
            </a:r>
            <a:r>
              <a:rPr lang="es-ES" altLang="es-ES" sz="2600" b="1" dirty="0" err="1"/>
              <a:t>ninos</a:t>
            </a:r>
            <a:r>
              <a:rPr lang="es-ES" altLang="es-ES" sz="2600" b="1" dirty="0"/>
              <a:t> ˜ de 0 a 5 anos</a:t>
            </a:r>
            <a:br>
              <a:rPr lang="es-ES" altLang="es-ES" sz="2600" dirty="0"/>
            </a:br>
            <a:r>
              <a:rPr lang="es-ES" altLang="es-ES" sz="2600" dirty="0"/>
              <a:t> </a:t>
            </a:r>
            <a:r>
              <a:rPr lang="es-ES" altLang="es-ES" sz="1800" dirty="0"/>
              <a:t>M. Vega-Arcea,∗ y G. </a:t>
            </a:r>
            <a:r>
              <a:rPr lang="es-ES" altLang="es-ES" sz="1800" dirty="0" err="1"/>
              <a:t>Nunez</a:t>
            </a:r>
            <a:r>
              <a:rPr lang="es-ES" altLang="es-ES" sz="1800" dirty="0"/>
              <a:t>-Ulloa ˜ b a Departamento de Psicología, Facultad de Ciencias de la Salud, Universidad Católica del Maule, Talca, Chile </a:t>
            </a:r>
            <a:br>
              <a:rPr lang="es-ES" altLang="es-ES" sz="1800" dirty="0"/>
            </a:br>
            <a:endParaRPr lang="es-ES" altLang="es-ES" sz="1800" dirty="0"/>
          </a:p>
        </p:txBody>
      </p:sp>
      <p:sp>
        <p:nvSpPr>
          <p:cNvPr id="2970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2C6738A1-D9F5-1E48-9F24-B73F5820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ES" altLang="es-ES" sz="2200" dirty="0"/>
              <a:t>Impacto referido en las investigaciones </a:t>
            </a:r>
          </a:p>
          <a:p>
            <a:r>
              <a:rPr lang="es-ES" altLang="es-ES" sz="2200" dirty="0"/>
              <a:t>Retraso en el desarrollo</a:t>
            </a:r>
          </a:p>
          <a:p>
            <a:r>
              <a:rPr lang="es-ES" altLang="es-ES" sz="2200" dirty="0"/>
              <a:t>Desarrollo del lenguaje bajo el rango esperado</a:t>
            </a:r>
          </a:p>
          <a:p>
            <a:r>
              <a:rPr lang="es-ES" altLang="es-ES" sz="2200" dirty="0"/>
              <a:t> Problemas de atención</a:t>
            </a:r>
          </a:p>
          <a:p>
            <a:r>
              <a:rPr lang="es-ES" altLang="es-ES" sz="2200" dirty="0"/>
              <a:t>Problemas de salud mental</a:t>
            </a:r>
          </a:p>
          <a:p>
            <a:r>
              <a:rPr lang="es-ES" altLang="es-ES" sz="2200" dirty="0"/>
              <a:t>Mayor probabilidad de comportamiento externalizado e internalizado</a:t>
            </a:r>
          </a:p>
          <a:p>
            <a:r>
              <a:rPr lang="es-ES" altLang="es-ES" sz="2200" dirty="0"/>
              <a:t> Salud Condición médica crónica, Asma, Obesidad</a:t>
            </a:r>
          </a:p>
          <a:p>
            <a:r>
              <a:rPr lang="es-ES" altLang="es-ES" sz="2200" dirty="0"/>
              <a:t>Disfunción miccional</a:t>
            </a:r>
          </a:p>
          <a:p>
            <a:r>
              <a:rPr lang="es-ES" altLang="es-ES" sz="2200" dirty="0"/>
              <a:t>Mayor reporte de heridas</a:t>
            </a:r>
          </a:p>
          <a:p>
            <a:r>
              <a:rPr lang="es-ES" altLang="es-ES" sz="2200" dirty="0"/>
              <a:t>Peor salud dental y mayor presencia de </a:t>
            </a:r>
            <a:r>
              <a:rPr lang="es-ES" altLang="es-ES" sz="2200" dirty="0" err="1"/>
              <a:t>cariesMarcadores</a:t>
            </a:r>
            <a:r>
              <a:rPr lang="es-ES" altLang="es-ES" sz="2200" dirty="0"/>
              <a:t> biológicos de enfermedades</a:t>
            </a:r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E606E831-BC15-2149-8DA3-620CF23D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109C20E4-246C-774F-B376-48338DC5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0C64C80-0462-B945-903A-549F216EFC60}" type="slidenum">
              <a:rPr lang="es-ES" altLang="es-ES"/>
              <a:pPr eaLnBrk="1" hangingPunct="1">
                <a:spcAft>
                  <a:spcPts val="600"/>
                </a:spcAft>
              </a:pPr>
              <a:t>11</a:t>
            </a:fld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E8E1EC-2F2B-2C72-6CA1-7256A13A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5" y="0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BE017918-D3D6-424F-97D1-EAD93F3EE95E}"/>
              </a:ext>
            </a:extLst>
          </p:cNvPr>
          <p:cNvSpPr txBox="1"/>
          <p:nvPr/>
        </p:nvSpPr>
        <p:spPr>
          <a:xfrm>
            <a:off x="801098" y="603504"/>
            <a:ext cx="3221067" cy="3036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 FRECUENTE  NO SIGNIFICA QUE</a:t>
            </a:r>
          </a:p>
          <a:p>
            <a:pPr marL="0" marR="0" lvl="0" indent="0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TENGA UN COSTE EN LA SALUD 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A20D7A2C-A008-294B-A2BB-8EC5AC07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indent="0" algn="ctr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FA83E11-744F-3B44-A735-F76A61ADF73F}" type="slidenum">
              <a:rPr kumimoji="0" lang="en-US" altLang="es-ES" sz="15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algn="ctr" eaLnBrk="1" fontAlgn="base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s-ES" sz="15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5711600B-9D2A-D645-BD9A-4AC46080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7104" y="6199632"/>
            <a:ext cx="50109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Cortes, Vitaliza 2022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2DEA4B1-6EDE-A748-8DB6-384FAC8300E9}"/>
              </a:ext>
            </a:extLst>
          </p:cNvPr>
          <p:cNvCxnSpPr>
            <a:cxnSpLocks/>
          </p:cNvCxnSpPr>
          <p:nvPr/>
        </p:nvCxnSpPr>
        <p:spPr>
          <a:xfrm>
            <a:off x="3581495" y="2886156"/>
            <a:ext cx="2102129" cy="1046900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2 Marcador de contenido">
            <a:extLst>
              <a:ext uri="{FF2B5EF4-FFF2-40B4-BE49-F238E27FC236}">
                <a16:creationId xmlns:a16="http://schemas.microsoft.com/office/drawing/2014/main" id="{98771E4A-9ADB-2889-A911-156A243D2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385696"/>
              </p:ext>
            </p:extLst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B4ECBBB-00EF-05FC-8FC0-99E3BBF74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81080"/>
            <a:ext cx="1699514" cy="10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EA9F0D-90B4-8047-9D10-1CD59387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Antxon</a:t>
            </a:r>
            <a:r>
              <a:rPr lang="es-ES" dirty="0">
                <a:solidFill>
                  <a:srgbClr val="FFFFFF"/>
                </a:solidFill>
              </a:rPr>
              <a:t>. Padres se separan a los 9 meses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98AE875-B3E3-F84F-AF69-1C14498F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/>
              <a:t>Acude a la consulta a la edad de 6 años.</a:t>
            </a:r>
          </a:p>
          <a:p>
            <a:pPr>
              <a:lnSpc>
                <a:spcPct val="90000"/>
              </a:lnSpc>
            </a:pPr>
            <a:r>
              <a:rPr lang="es-ES" sz="2200"/>
              <a:t>Diagnostico previo TDAH.</a:t>
            </a:r>
          </a:p>
          <a:p>
            <a:pPr>
              <a:lnSpc>
                <a:spcPct val="90000"/>
              </a:lnSpc>
            </a:pPr>
            <a:r>
              <a:rPr lang="es-ES" sz="2200"/>
              <a:t>Impulsividad</a:t>
            </a:r>
          </a:p>
          <a:p>
            <a:pPr>
              <a:lnSpc>
                <a:spcPct val="90000"/>
              </a:lnSpc>
            </a:pPr>
            <a:r>
              <a:rPr lang="es-ES" sz="2200"/>
              <a:t>Dificultades de integración sensorial.</a:t>
            </a:r>
          </a:p>
          <a:p>
            <a:pPr>
              <a:lnSpc>
                <a:spcPct val="90000"/>
              </a:lnSpc>
            </a:pPr>
            <a:r>
              <a:rPr lang="es-ES" sz="2200"/>
              <a:t>Separación a los 9 meses.</a:t>
            </a:r>
          </a:p>
          <a:p>
            <a:pPr>
              <a:lnSpc>
                <a:spcPct val="90000"/>
              </a:lnSpc>
            </a:pPr>
            <a:r>
              <a:rPr lang="es-ES" sz="2200"/>
              <a:t>Desde entonces custodia compartida, el primer año más estancia con la madre.</a:t>
            </a:r>
          </a:p>
          <a:p>
            <a:pPr>
              <a:lnSpc>
                <a:spcPct val="90000"/>
              </a:lnSpc>
            </a:pPr>
            <a:r>
              <a:rPr lang="es-ES" sz="2200"/>
              <a:t>Ambos padres nueva pareja e hijos con las nuevas parejas.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6E1585-0FC9-9C48-9497-F88015B6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A51675-807E-154B-835D-5EE0C877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81EBFA-6A73-AB4B-8ECA-23623ED4DC5B}" type="slidenum">
              <a:rPr lang="es-ES" altLang="es-ES"/>
              <a:pPr>
                <a:spcAft>
                  <a:spcPts val="600"/>
                </a:spcAft>
              </a:pPr>
              <a:t>13</a:t>
            </a:fld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612EFA-5507-8687-9804-696A5051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5" y="0"/>
            <a:ext cx="1699514" cy="10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559059-B134-8144-B1E2-684A35B5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s-ES" sz="5200"/>
              <a:t>Priorizan las necesidades del niño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45786C-5BD9-A143-BDD2-12B2A52A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s-ES"/>
              <a:t>Cristina Cortes, Vitaliza 2022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0E54D9-B952-1442-AA63-81E6AA3B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81EBFA-6A73-AB4B-8ECA-23623ED4DC5B}" type="slidenum">
              <a:rPr lang="es-ES" altLang="es-ES"/>
              <a:pPr>
                <a:spcAft>
                  <a:spcPts val="600"/>
                </a:spcAft>
              </a:pPr>
              <a:t>14</a:t>
            </a:fld>
            <a:endParaRPr lang="es-ES" altLang="es-ES"/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0BE93A5A-49BC-4258-A53D-DB0672510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9779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5C24A5E-8CFC-803D-EC98-DE881BB86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625" y="0"/>
            <a:ext cx="132043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00" name="Rectangle 3789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1 Título">
            <a:extLst>
              <a:ext uri="{FF2B5EF4-FFF2-40B4-BE49-F238E27FC236}">
                <a16:creationId xmlns:a16="http://schemas.microsoft.com/office/drawing/2014/main" id="{0890831B-CAE9-264E-BE6B-6015C98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s-E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¿EL BUEN ROLLO ES SUFICIENTE?</a:t>
            </a:r>
          </a:p>
        </p:txBody>
      </p:sp>
      <p:sp>
        <p:nvSpPr>
          <p:cNvPr id="37891" name="2 Marcador de contenido">
            <a:extLst>
              <a:ext uri="{FF2B5EF4-FFF2-40B4-BE49-F238E27FC236}">
                <a16:creationId xmlns:a16="http://schemas.microsoft.com/office/drawing/2014/main" id="{6F19F5F4-6C5C-FA48-B52C-1199C4121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s-ES" sz="2000"/>
              <a:t>Anne 2 años y 11 meses.</a:t>
            </a:r>
          </a:p>
          <a:p>
            <a:pPr indent="-228600">
              <a:lnSpc>
                <a:spcPct val="90000"/>
              </a:lnSpc>
            </a:pPr>
            <a:r>
              <a:rPr lang="en-US" altLang="es-ES" sz="2000"/>
              <a:t>Padres separados hace 9 meses  en ese momento deja la lactancia maternal.</a:t>
            </a:r>
          </a:p>
          <a:p>
            <a:pPr indent="-228600">
              <a:lnSpc>
                <a:spcPct val="90000"/>
              </a:lnSpc>
            </a:pPr>
            <a:r>
              <a:rPr lang="en-US" altLang="es-ES" sz="2000"/>
              <a:t>Ahora acaba de comenzar educación infantil.</a:t>
            </a:r>
          </a:p>
          <a:p>
            <a:pPr indent="-228600">
              <a:lnSpc>
                <a:spcPct val="90000"/>
              </a:lnSpc>
            </a:pPr>
            <a:r>
              <a:rPr lang="en-US" altLang="es-ES" sz="2000"/>
              <a:t>Custodia compartida, cada dos días y medio. </a:t>
            </a:r>
          </a:p>
          <a:p>
            <a:pPr indent="-228600">
              <a:lnSpc>
                <a:spcPct val="90000"/>
              </a:lnSpc>
            </a:pPr>
            <a:r>
              <a:rPr lang="en-US" altLang="es-ES" sz="2000"/>
              <a:t>Padres impulsan autonomia.</a:t>
            </a:r>
          </a:p>
          <a:p>
            <a:pPr indent="-228600">
              <a:lnSpc>
                <a:spcPct val="90000"/>
              </a:lnSpc>
            </a:pPr>
            <a:endParaRPr lang="en-US" altLang="es-ES" sz="2000"/>
          </a:p>
          <a:p>
            <a:pPr indent="-228600">
              <a:lnSpc>
                <a:spcPct val="90000"/>
              </a:lnSpc>
            </a:pPr>
            <a:endParaRPr lang="en-US" altLang="es-ES" sz="2000"/>
          </a:p>
        </p:txBody>
      </p:sp>
      <p:pic>
        <p:nvPicPr>
          <p:cNvPr id="37895" name="Picture 3" descr="\\psf\Home\Desktop\Cusodia\tumblr_inline_mrokynCNM21qz4rgp.jpg">
            <a:extLst>
              <a:ext uri="{FF2B5EF4-FFF2-40B4-BE49-F238E27FC236}">
                <a16:creationId xmlns:a16="http://schemas.microsoft.com/office/drawing/2014/main" id="{21D67901-8A08-FA41-A598-5A736B5A1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19519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 descr="\\psf\Home\Desktop\Cusodia\descarga (3).jpg">
            <a:extLst>
              <a:ext uri="{FF2B5EF4-FFF2-40B4-BE49-F238E27FC236}">
                <a16:creationId xmlns:a16="http://schemas.microsoft.com/office/drawing/2014/main" id="{0B613D4D-2BB4-264A-9F0A-CB5E7CECF8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r="2" b="894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04AC9B2-B86F-8345-B278-6AC71D4E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6985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Cristina Cortes, Vitaliza 2022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2E1678C-84B8-474A-895D-B8C0F43C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28F61FB-D68C-6547-A933-D9313580D015}" type="slidenum">
              <a:rPr lang="en-US" altLang="es-ES">
                <a:solidFill>
                  <a:srgbClr val="FFFFFF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15</a:t>
            </a:fld>
            <a:endParaRPr lang="en-US" altLang="es-E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D18B35-7903-6044-CA8E-A5C8AABAA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7" y="5781080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772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B79AA8-8FCA-A34B-AC9F-7A68CA66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8592" y="6553727"/>
            <a:ext cx="421163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825">
                <a:solidFill>
                  <a:srgbClr val="898989"/>
                </a:solidFill>
              </a:rPr>
              <a:t>Cristina Cortes, Vitaliza 2022</a:t>
            </a: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15622"/>
            <a:ext cx="5534025" cy="634093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" name="Picture 3" descr="\\psf\Home\Desktop\Cusodia\tumblr_inline_mrokynCNM21qz4rgp.jpg">
            <a:extLst>
              <a:ext uri="{FF2B5EF4-FFF2-40B4-BE49-F238E27FC236}">
                <a16:creationId xmlns:a16="http://schemas.microsoft.com/office/drawing/2014/main" id="{EBA35E9B-2552-2D4F-95F3-D18E89BC67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/>
          <a:stretch/>
        </p:blipFill>
        <p:spPr bwMode="auto">
          <a:xfrm>
            <a:off x="1523999" y="672598"/>
            <a:ext cx="5381626" cy="619288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35AFE24D-6C78-7847-BC09-91943E6D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69" y="790577"/>
            <a:ext cx="4321001" cy="742949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altLang="es-ES" sz="2200" b="1">
                <a:solidFill>
                  <a:schemeClr val="bg2"/>
                </a:solidFill>
              </a:rPr>
              <a:t>¿EL BUEN ROLLO ES SUFICIENTE?</a:t>
            </a:r>
            <a:endParaRPr lang="en-US" sz="2200" b="1">
              <a:solidFill>
                <a:schemeClr val="bg2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78F47-DA44-2741-B54F-EF6102E0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3023" y="6553727"/>
            <a:ext cx="428046" cy="23555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283B0C27-99A7-3446-B464-56E2EA3A2262}" type="slidenum">
              <a:rPr lang="en-US" altLang="es-ES" sz="825">
                <a:solidFill>
                  <a:srgbClr val="898989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altLang="es-ES" sz="825">
              <a:solidFill>
                <a:srgbClr val="898989"/>
              </a:solidFill>
              <a:latin typeface="+mn-lt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C7B73B-D2AD-CF45-97A9-2F125EAA4BFC}"/>
              </a:ext>
            </a:extLst>
          </p:cNvPr>
          <p:cNvSpPr txBox="1"/>
          <p:nvPr/>
        </p:nvSpPr>
        <p:spPr>
          <a:xfrm>
            <a:off x="7464153" y="1916832"/>
            <a:ext cx="301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>
                <a:solidFill>
                  <a:schemeClr val="bg2"/>
                </a:solidFill>
              </a:rPr>
              <a:t>¿Esta niña está siendo vista?</a:t>
            </a:r>
          </a:p>
          <a:p>
            <a:r>
              <a:rPr lang="es-ES" altLang="es-ES">
                <a:solidFill>
                  <a:schemeClr val="bg2"/>
                </a:solidFill>
              </a:rPr>
              <a:t>¿Qué nos dice la dermatitis?</a:t>
            </a:r>
          </a:p>
          <a:p>
            <a:r>
              <a:rPr lang="es-ES" altLang="es-ES">
                <a:solidFill>
                  <a:schemeClr val="bg2"/>
                </a:solidFill>
              </a:rPr>
              <a:t>¿ Que nos dice la regresión?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557D106B-5FDA-944B-8B9A-F34D00FD30A3}"/>
                  </a:ext>
                </a:extLst>
              </p14:cNvPr>
              <p14:cNvContentPartPr/>
              <p14:nvPr/>
            </p14:nvContentPartPr>
            <p14:xfrm>
              <a:off x="8143230" y="4563630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557D106B-5FDA-944B-8B9A-F34D00FD30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5230" y="445563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Gráfico 27" descr="Enviar">
            <a:extLst>
              <a:ext uri="{FF2B5EF4-FFF2-40B4-BE49-F238E27FC236}">
                <a16:creationId xmlns:a16="http://schemas.microsoft.com/office/drawing/2014/main" id="{95245D24-9373-C740-84CB-024C2E402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17556">
            <a:off x="7706091" y="3349944"/>
            <a:ext cx="2212558" cy="2212558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E869A696-DFA5-244F-8829-EB3B145667B1}"/>
              </a:ext>
            </a:extLst>
          </p:cNvPr>
          <p:cNvSpPr txBox="1"/>
          <p:nvPr/>
        </p:nvSpPr>
        <p:spPr>
          <a:xfrm>
            <a:off x="8256241" y="5445224"/>
            <a:ext cx="2349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2"/>
                </a:solidFill>
              </a:rPr>
              <a:t>REGRESO A LA EPOCA</a:t>
            </a:r>
          </a:p>
          <a:p>
            <a:r>
              <a:rPr lang="es-ES" b="1">
                <a:solidFill>
                  <a:schemeClr val="bg2"/>
                </a:solidFill>
              </a:rPr>
              <a:t>EN LA QUE LAS COSAS </a:t>
            </a:r>
          </a:p>
          <a:p>
            <a:r>
              <a:rPr lang="es-ES" b="1">
                <a:solidFill>
                  <a:schemeClr val="bg2"/>
                </a:solidFill>
              </a:rPr>
              <a:t>ERAN MAS FACILES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893731-F7A6-BC68-3C4C-36A94DB9B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625" y="0"/>
            <a:ext cx="154771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66" name="1 Título">
            <a:extLst>
              <a:ext uri="{FF2B5EF4-FFF2-40B4-BE49-F238E27FC236}">
                <a16:creationId xmlns:a16="http://schemas.microsoft.com/office/drawing/2014/main" id="{FFD6FE3E-EF90-DF41-B46A-6AB6724B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s-E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¿Cuánto ESTRESAN LOS CAMBIOS DE MODELOS  EN LA INFANCIA?</a:t>
            </a:r>
          </a:p>
        </p:txBody>
      </p:sp>
      <p:cxnSp>
        <p:nvCxnSpPr>
          <p:cNvPr id="36877" name="Straight Connector 3687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35A420A-FA3D-F445-B475-0693E932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3626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Cristina Cortes, Vitaliza 2022</a:t>
            </a:r>
          </a:p>
        </p:txBody>
      </p:sp>
      <p:pic>
        <p:nvPicPr>
          <p:cNvPr id="36869" name="Picture 2" descr="\\psf\Home\Pictures\fotos cursos\11974694-cute-baby-sitting-in-a-old-suitcase-studio-shot.jpg">
            <a:extLst>
              <a:ext uri="{FF2B5EF4-FFF2-40B4-BE49-F238E27FC236}">
                <a16:creationId xmlns:a16="http://schemas.microsoft.com/office/drawing/2014/main" id="{8C93A6FC-F6C8-8543-B893-46782F74E8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69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  <a:noFill/>
        </p:spPr>
      </p:pic>
      <p:pic>
        <p:nvPicPr>
          <p:cNvPr id="36870" name="Picture 3" descr="\\psf\Home\Pictures\fotos cursos\fotografo-bebes-e-infantil-maleta.jpg">
            <a:extLst>
              <a:ext uri="{FF2B5EF4-FFF2-40B4-BE49-F238E27FC236}">
                <a16:creationId xmlns:a16="http://schemas.microsoft.com/office/drawing/2014/main" id="{60FD770D-E8C9-2049-A6B7-EF8D4309A0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r="2" b="2715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  <a:noFill/>
        </p:spPr>
      </p:pic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D8C6DDB-2081-3A45-8DEA-362D1428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DA602F-0C14-024F-A723-2BDF95DC22AC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951473-4CEE-08AD-9D76-59A3B883D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5" y="321733"/>
            <a:ext cx="1494527" cy="9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0BD34-A0B3-6F46-BB82-58EC42A6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1" y="525439"/>
            <a:ext cx="2502409" cy="16576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2600" b="1">
                <a:solidFill>
                  <a:schemeClr val="tx2"/>
                </a:solidFill>
              </a:rPr>
              <a:t>DERECHOS DE LOS NIÑOS, ADAPTADO DE 6 A 8 AÑOS</a:t>
            </a:r>
          </a:p>
        </p:txBody>
      </p:sp>
      <p:pic>
        <p:nvPicPr>
          <p:cNvPr id="2052" name="Picture 4" descr="page1image41768368">
            <a:extLst>
              <a:ext uri="{FF2B5EF4-FFF2-40B4-BE49-F238E27FC236}">
                <a16:creationId xmlns:a16="http://schemas.microsoft.com/office/drawing/2014/main" id="{3B73F16A-033D-DF48-B56A-8D933C52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57" y="586254"/>
            <a:ext cx="2938473" cy="34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220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page1image41769952">
            <a:extLst>
              <a:ext uri="{FF2B5EF4-FFF2-40B4-BE49-F238E27FC236}">
                <a16:creationId xmlns:a16="http://schemas.microsoft.com/office/drawing/2014/main" id="{505F9975-9CBE-554C-A372-4FB6C483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77" y="533914"/>
            <a:ext cx="1971214" cy="13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220" y="2228770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page1image41768640">
            <a:extLst>
              <a:ext uri="{FF2B5EF4-FFF2-40B4-BE49-F238E27FC236}">
                <a16:creationId xmlns:a16="http://schemas.microsoft.com/office/drawing/2014/main" id="{04C3C772-DBB8-8446-97B5-F06A7D16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40" y="2424610"/>
            <a:ext cx="1668912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67905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page1image41769232">
            <a:extLst>
              <a:ext uri="{FF2B5EF4-FFF2-40B4-BE49-F238E27FC236}">
                <a16:creationId xmlns:a16="http://schemas.microsoft.com/office/drawing/2014/main" id="{F0424ECE-8D52-3246-8333-EBD65AC1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46" y="4911834"/>
            <a:ext cx="1473810" cy="1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1image41768976">
            <a:extLst>
              <a:ext uri="{FF2B5EF4-FFF2-40B4-BE49-F238E27FC236}">
                <a16:creationId xmlns:a16="http://schemas.microsoft.com/office/drawing/2014/main" id="{7491EEC1-7A54-D348-989B-5CDFDDD9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16" y="5012360"/>
            <a:ext cx="3273300" cy="12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F8731-1F9C-BD46-BC75-F0DF8E01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40" y="2274491"/>
            <a:ext cx="2502410" cy="3902472"/>
          </a:xfrm>
        </p:spPr>
        <p:txBody>
          <a:bodyPr>
            <a:normAutofit/>
          </a:bodyPr>
          <a:lstStyle/>
          <a:p>
            <a:r>
              <a:rPr lang="es-ES" sz="1700" i="1">
                <a:solidFill>
                  <a:schemeClr val="accent1">
                    <a:lumMod val="75000"/>
                  </a:schemeClr>
                </a:solidFill>
              </a:rPr>
              <a:t>“Solo me lleva al médico mi mamá”</a:t>
            </a:r>
          </a:p>
          <a:p>
            <a:r>
              <a:rPr lang="es-ES" sz="1700" b="1">
                <a:solidFill>
                  <a:schemeClr val="accent1">
                    <a:lumMod val="75000"/>
                  </a:schemeClr>
                </a:solidFill>
              </a:rPr>
              <a:t>“Mi casa es mi mochila”</a:t>
            </a:r>
          </a:p>
          <a:p>
            <a:r>
              <a:rPr lang="es-ES" sz="1700" i="1">
                <a:solidFill>
                  <a:schemeClr val="accent1">
                    <a:lumMod val="75000"/>
                  </a:schemeClr>
                </a:solidFill>
              </a:rPr>
              <a:t>“Con mi papá cuando tengo miedo, voy a su cama, mi mamá dice que soy muy mayor.”</a:t>
            </a:r>
          </a:p>
          <a:p>
            <a:r>
              <a:rPr lang="es-ES" sz="1700" b="1">
                <a:solidFill>
                  <a:schemeClr val="accent1">
                    <a:lumMod val="75000"/>
                  </a:schemeClr>
                </a:solidFill>
              </a:rPr>
              <a:t>“Cuando estoy con mi padre, estoy en casa de mis abuelos, solo veo la tv, están lejos de mis amigos”</a:t>
            </a:r>
          </a:p>
          <a:p>
            <a:endParaRPr lang="es-ES" sz="17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535947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B6A92-621B-F344-A42D-F99FFD77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6116" y="6417767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Cristina Cortes, Vitaliza 2022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DD9E8-5167-7448-9792-6742A41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17767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81EBFA-6A73-AB4B-8ECA-23623ED4DC5B}" type="slidenum">
              <a:rPr lang="es-ES" altLang="es-E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s-ES" altLang="es-E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9" name="Picture 1" descr="page1image41765456">
            <a:extLst>
              <a:ext uri="{FF2B5EF4-FFF2-40B4-BE49-F238E27FC236}">
                <a16:creationId xmlns:a16="http://schemas.microsoft.com/office/drawing/2014/main" id="{A2E6C37F-7763-5147-8282-BD6A35C1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3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41767552">
            <a:extLst>
              <a:ext uri="{FF2B5EF4-FFF2-40B4-BE49-F238E27FC236}">
                <a16:creationId xmlns:a16="http://schemas.microsoft.com/office/drawing/2014/main" id="{79BE0ECD-3862-C847-9D5B-F964BB28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493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1image41767808">
            <a:extLst>
              <a:ext uri="{FF2B5EF4-FFF2-40B4-BE49-F238E27FC236}">
                <a16:creationId xmlns:a16="http://schemas.microsoft.com/office/drawing/2014/main" id="{43145619-2A86-0E4C-912A-6A4E9312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747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ge1image41769632">
            <a:extLst>
              <a:ext uri="{FF2B5EF4-FFF2-40B4-BE49-F238E27FC236}">
                <a16:creationId xmlns:a16="http://schemas.microsoft.com/office/drawing/2014/main" id="{5D44F3A1-B1E3-2244-8AE0-5C730DBB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7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8B4815B1-5096-9444-9478-9592CE0DEC02}"/>
                  </a:ext>
                </a:extLst>
              </p14:cNvPr>
              <p14:cNvContentPartPr/>
              <p14:nvPr/>
            </p14:nvContentPartPr>
            <p14:xfrm>
              <a:off x="5325870" y="274230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8B4815B1-5096-9444-9478-9592CE0DEC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7870" y="16623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EA981718-53BD-3140-94AC-B847FCD3BCC4}"/>
              </a:ext>
            </a:extLst>
          </p:cNvPr>
          <p:cNvSpPr txBox="1"/>
          <p:nvPr/>
        </p:nvSpPr>
        <p:spPr>
          <a:xfrm>
            <a:off x="5591945" y="215900"/>
            <a:ext cx="21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A JUGAR, DISFRUTAR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6A20D5-8A5D-F34A-A831-732D2A4931F0}"/>
              </a:ext>
            </a:extLst>
          </p:cNvPr>
          <p:cNvSpPr txBox="1"/>
          <p:nvPr/>
        </p:nvSpPr>
        <p:spPr>
          <a:xfrm>
            <a:off x="3678947" y="274230"/>
            <a:ext cx="1138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A TENER </a:t>
            </a:r>
          </a:p>
          <a:p>
            <a:r>
              <a:rPr lang="es-ES">
                <a:solidFill>
                  <a:schemeClr val="tx2"/>
                </a:solidFill>
              </a:rPr>
              <a:t>AYUDA</a:t>
            </a:r>
          </a:p>
          <a:p>
            <a:r>
              <a:rPr lang="es-ES">
                <a:solidFill>
                  <a:schemeClr val="tx2"/>
                </a:solidFill>
              </a:rPr>
              <a:t>CUANDO </a:t>
            </a:r>
          </a:p>
          <a:p>
            <a:r>
              <a:rPr lang="es-ES">
                <a:solidFill>
                  <a:schemeClr val="tx2"/>
                </a:solidFill>
              </a:rPr>
              <a:t>ESTOY </a:t>
            </a:r>
          </a:p>
          <a:p>
            <a:r>
              <a:rPr lang="es-ES">
                <a:solidFill>
                  <a:schemeClr val="tx2"/>
                </a:solidFill>
              </a:rPr>
              <a:t>ENFERMO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AF6190-5523-A241-B170-4E50175067D1}"/>
              </a:ext>
            </a:extLst>
          </p:cNvPr>
          <p:cNvSpPr txBox="1"/>
          <p:nvPr/>
        </p:nvSpPr>
        <p:spPr>
          <a:xfrm>
            <a:off x="5591945" y="422397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A NO TENER MIEDO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E2F60C-F2D2-424B-A28B-4E914E9C1E54}"/>
              </a:ext>
            </a:extLst>
          </p:cNvPr>
          <p:cNvSpPr txBox="1"/>
          <p:nvPr/>
        </p:nvSpPr>
        <p:spPr>
          <a:xfrm>
            <a:off x="4007768" y="4593308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A TENER UNA CASA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FE8FE7-BE15-2B48-9921-43111FA82F63}"/>
              </a:ext>
            </a:extLst>
          </p:cNvPr>
          <p:cNvSpPr txBox="1"/>
          <p:nvPr/>
        </p:nvSpPr>
        <p:spPr>
          <a:xfrm>
            <a:off x="1745412" y="4629325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MIS DERECHOS</a:t>
            </a:r>
          </a:p>
        </p:txBody>
      </p:sp>
      <p:sp>
        <p:nvSpPr>
          <p:cNvPr id="6" name="Corazón 5">
            <a:extLst>
              <a:ext uri="{FF2B5EF4-FFF2-40B4-BE49-F238E27FC236}">
                <a16:creationId xmlns:a16="http://schemas.microsoft.com/office/drawing/2014/main" id="{B8198021-069F-C1F1-8C69-0154C7FFD427}"/>
              </a:ext>
            </a:extLst>
          </p:cNvPr>
          <p:cNvSpPr/>
          <p:nvPr/>
        </p:nvSpPr>
        <p:spPr>
          <a:xfrm>
            <a:off x="187034" y="2202478"/>
            <a:ext cx="2317184" cy="27338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 No habría que priorizar a la figura que tenga esta capacidad?</a:t>
            </a:r>
          </a:p>
        </p:txBody>
      </p:sp>
      <p:sp>
        <p:nvSpPr>
          <p:cNvPr id="13" name="Circular 12">
            <a:extLst>
              <a:ext uri="{FF2B5EF4-FFF2-40B4-BE49-F238E27FC236}">
                <a16:creationId xmlns:a16="http://schemas.microsoft.com/office/drawing/2014/main" id="{C64C6464-3DB1-4F54-6457-BCF7F53F4412}"/>
              </a:ext>
            </a:extLst>
          </p:cNvPr>
          <p:cNvSpPr/>
          <p:nvPr/>
        </p:nvSpPr>
        <p:spPr>
          <a:xfrm>
            <a:off x="10201900" y="899056"/>
            <a:ext cx="1654740" cy="1657614"/>
          </a:xfrm>
          <a:prstGeom prst="pie">
            <a:avLst>
              <a:gd name="adj1" fmla="val 0"/>
              <a:gd name="adj2" fmla="val 16488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Amaia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B152E90-5598-65C5-8D58-5775049784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625" y="0"/>
            <a:ext cx="1418822" cy="8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E57169-6DEF-A04E-8191-1DA712DA6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3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DA1767-CFF3-A545-8903-A87A7BC7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s-ES" sz="1100">
                <a:solidFill>
                  <a:srgbClr val="898989"/>
                </a:solidFill>
              </a:rPr>
              <a:t>Cristina Cortes, Vitaliza 2022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DF641B-8E8B-FA47-A3B3-F6FE5F23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81EBFA-6A73-AB4B-8ECA-23623ED4DC5B}" type="slidenum">
              <a:rPr lang="es-ES" altLang="es-E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s-ES" altLang="es-ES" sz="1100">
              <a:solidFill>
                <a:srgbClr val="898989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B0F8D7-DC77-6B85-8C3E-551DBE98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729" y="5781080"/>
            <a:ext cx="1699514" cy="10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DC9AE-8614-559F-8AFF-29F0D6E9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dirty="0"/>
              <a:t>LOS CUIDADOS  PARENTALES Y LA SEGURIDAD EMOCIONAL EN LOS MENORES FRENTA A SEPARACIONES Y DIVORCIOS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Marcador de contenido 6" descr="Un niño con un oso de peluche&#10;&#10;Descripción generada automáticamente con confianza baja">
            <a:extLst>
              <a:ext uri="{FF2B5EF4-FFF2-40B4-BE49-F238E27FC236}">
                <a16:creationId xmlns:a16="http://schemas.microsoft.com/office/drawing/2014/main" id="{74E1E012-39EF-0897-26CC-AFF17D70A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14AFF7-9F6F-56A6-D82B-A46D3294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4612" y="5013176"/>
            <a:ext cx="4087304" cy="1552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2000" kern="1200" dirty="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CRISTINA CORTES VINIEGRA</a:t>
            </a:r>
          </a:p>
          <a:p>
            <a:pPr algn="l">
              <a:spcAft>
                <a:spcPts val="600"/>
              </a:spcAft>
              <a:defRPr/>
            </a:pPr>
            <a:r>
              <a:rPr lang="en-US" sz="2000" kern="1200" dirty="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PSICOLOGA ESPECIALIZADA EN INFANCIA, APEGO Y TRAUMA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C22F28-CB57-E526-BEFC-26583A66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52" y="12572"/>
            <a:ext cx="5003947" cy="14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5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5" name="Rectangle 13334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7" name="Rectangle 13336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1 Título">
            <a:extLst>
              <a:ext uri="{FF2B5EF4-FFF2-40B4-BE49-F238E27FC236}">
                <a16:creationId xmlns:a16="http://schemas.microsoft.com/office/drawing/2014/main" id="{4FBCDA5D-CEDE-7A4C-841D-DBEA808F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1583864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Entendiendo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apego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la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mente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desarrollo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frente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separación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parental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altLang="es-E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infancia</a:t>
            </a:r>
            <a: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E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es-E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7" descr="\\psf\Home\Pictures\fotos cursos\cerebro-del-bebé-y-envejecimiento.jpg">
            <a:extLst>
              <a:ext uri="{FF2B5EF4-FFF2-40B4-BE49-F238E27FC236}">
                <a16:creationId xmlns:a16="http://schemas.microsoft.com/office/drawing/2014/main" id="{A3FBFB8E-009E-584F-97D1-032005214C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</p:spPr>
      </p:pic>
      <p:pic>
        <p:nvPicPr>
          <p:cNvPr id="13319" name="Picture 2" descr="\\psf\Home\Pictures\fotos cursos\descarga.png">
            <a:extLst>
              <a:ext uri="{FF2B5EF4-FFF2-40B4-BE49-F238E27FC236}">
                <a16:creationId xmlns:a16="http://schemas.microsoft.com/office/drawing/2014/main" id="{DE441ED1-18B4-E14B-B0FF-8237C582A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/>
          <a:stretch/>
        </p:blipFill>
        <p:spPr bwMode="auto"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>
            <a:extLst>
              <a:ext uri="{FF2B5EF4-FFF2-40B4-BE49-F238E27FC236}">
                <a16:creationId xmlns:a16="http://schemas.microsoft.com/office/drawing/2014/main" id="{3AD32266-1028-984D-A061-5B243801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Cristina Cortes, Vitaliza 2022</a:t>
            </a:r>
          </a:p>
        </p:txBody>
      </p:sp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4C57B595-F99C-0E4A-9A12-112801BD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824ACC7-90C5-5744-B08A-91ECECF081F2}" type="slidenum">
              <a:rPr lang="en-US" altLang="es-E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3</a:t>
            </a:fld>
            <a:endParaRPr lang="en-US" altLang="es-E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B3CD36-90EF-CF38-726E-2CB244A6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1" y="6074814"/>
            <a:ext cx="12827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6" name="Rectangle 8215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620099-8400-DF5B-7CB4-0CAA1BF18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1" r="3536"/>
          <a:stretch/>
        </p:blipFill>
        <p:spPr>
          <a:xfrm>
            <a:off x="-6" y="10"/>
            <a:ext cx="7642746" cy="6857990"/>
          </a:xfrm>
          <a:prstGeom prst="rect">
            <a:avLst/>
          </a:prstGeom>
        </p:spPr>
      </p:pic>
      <p:sp>
        <p:nvSpPr>
          <p:cNvPr id="8218" name="Rectangle 82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1 Título">
            <a:extLst>
              <a:ext uri="{FF2B5EF4-FFF2-40B4-BE49-F238E27FC236}">
                <a16:creationId xmlns:a16="http://schemas.microsoft.com/office/drawing/2014/main" id="{09F4AF1A-DCBA-C44D-A4EB-FC088A53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s-ES" altLang="es-ES" sz="2400" b="1"/>
              <a:t>Modelos de apego. Apego y regulación.</a:t>
            </a:r>
            <a:br>
              <a:rPr lang="es-ES" altLang="es-ES" sz="2400" b="1"/>
            </a:br>
            <a:r>
              <a:rPr lang="es-ES" altLang="es-ES" sz="2400" b="1"/>
              <a:t>La base segura</a:t>
            </a:r>
          </a:p>
        </p:txBody>
      </p:sp>
      <p:pic>
        <p:nvPicPr>
          <p:cNvPr id="8196" name="Picture 2" descr="\\psf\Home\Pictures\fotos cursos\maternity-2318134_960_720.jpg">
            <a:extLst>
              <a:ext uri="{FF2B5EF4-FFF2-40B4-BE49-F238E27FC236}">
                <a16:creationId xmlns:a16="http://schemas.microsoft.com/office/drawing/2014/main" id="{46B15D0F-C691-D645-9C69-96D9ECD5359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r="21510" b="3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8220" name="Rectangle 82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22" name="Rectangle 82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347A3272-73B6-9C46-BD4B-471EC34031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1400"/>
              <a:t>Las emociones son los conductores, a través de lo sensorial, lo visceral y lo propioceptivo, de regulaciones intercorporales en la </a:t>
            </a:r>
            <a:r>
              <a:rPr lang="es-ES" sz="1400" b="1"/>
              <a:t>díada madre-hijo, padre-hijo</a:t>
            </a:r>
          </a:p>
          <a:p>
            <a:pPr>
              <a:lnSpc>
                <a:spcPct val="90000"/>
              </a:lnSpc>
              <a:defRPr/>
            </a:pPr>
            <a:r>
              <a:rPr lang="es-ES" sz="1400" b="1"/>
              <a:t>Importante seguridad y continuidad en la figura de apego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6433337-14F8-D946-96DA-AE54C075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992" y="6356350"/>
            <a:ext cx="331927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s-ES">
                <a:solidFill>
                  <a:schemeClr val="bg1"/>
                </a:solidFill>
              </a:rPr>
              <a:t>Cristina Cortes, Vitaliza 2022</a:t>
            </a:r>
          </a:p>
        </p:txBody>
      </p:sp>
      <p:pic>
        <p:nvPicPr>
          <p:cNvPr id="2" name="Picture 2" descr="Imagen que contiene animal, mamífero, gato, blanco&#10;&#10;Descripción generada automáticamente">
            <a:extLst>
              <a:ext uri="{FF2B5EF4-FFF2-40B4-BE49-F238E27FC236}">
                <a16:creationId xmlns:a16="http://schemas.microsoft.com/office/drawing/2014/main" id="{18121C69-ACDB-4F4F-CE59-0A52060E0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22506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533F58E-750D-EA4F-AED2-E969CFB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581AC88-5E05-EC44-B86B-F6A55F866669}" type="slidenum">
              <a:rPr lang="es-ES" altLang="es-ES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</a:t>
            </a:fld>
            <a:endParaRPr lang="es-ES" alt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6569ECDC-EA16-8149-994A-984B0569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47" y="961015"/>
            <a:ext cx="2525993" cy="2961599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s-ES" sz="3800"/>
              <a:t>¿Vemos semejanzas en el arrastre y dasarrollo?</a:t>
            </a:r>
          </a:p>
        </p:txBody>
      </p:sp>
      <p:pic>
        <p:nvPicPr>
          <p:cNvPr id="16391" name="Picture 4" descr="\\psf\Home\Desktop\Cusodia\descarga (1).jpg">
            <a:extLst>
              <a:ext uri="{FF2B5EF4-FFF2-40B4-BE49-F238E27FC236}">
                <a16:creationId xmlns:a16="http://schemas.microsoft.com/office/drawing/2014/main" id="{C1BC5189-AC94-4C45-9E57-AA73D591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29855" b="-2"/>
          <a:stretch/>
        </p:blipFill>
        <p:spPr bwMode="auto">
          <a:xfrm>
            <a:off x="1524020" y="11"/>
            <a:ext cx="2772596" cy="25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\\psf\Home\Desktop\Cusodia\maxresdefault.jpg">
            <a:extLst>
              <a:ext uri="{FF2B5EF4-FFF2-40B4-BE49-F238E27FC236}">
                <a16:creationId xmlns:a16="http://schemas.microsoft.com/office/drawing/2014/main" id="{50A88001-1188-CF44-A086-E97C38070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r="20182" b="3"/>
          <a:stretch/>
        </p:blipFill>
        <p:spPr bwMode="auto">
          <a:xfrm>
            <a:off x="4417266" y="11"/>
            <a:ext cx="2772616" cy="25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 descr="\\psf\Home\Desktop\Cusodia\F1.large.jpg">
            <a:extLst>
              <a:ext uri="{FF2B5EF4-FFF2-40B4-BE49-F238E27FC236}">
                <a16:creationId xmlns:a16="http://schemas.microsoft.com/office/drawing/2014/main" id="{287CD978-A7D9-7843-932E-8F57215F9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r="450" b="-3"/>
          <a:stretch/>
        </p:blipFill>
        <p:spPr>
          <a:xfrm>
            <a:off x="1524021" y="2697480"/>
            <a:ext cx="3429755" cy="4160520"/>
          </a:xfrm>
          <a:prstGeom prst="rect">
            <a:avLst/>
          </a:prstGeom>
          <a:noFill/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2752D1ED-2640-FE4C-8EFC-CD550C8F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6165" y="6356351"/>
            <a:ext cx="28989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Cristina Cortes, Vitaliza 2022</a:t>
            </a:r>
          </a:p>
        </p:txBody>
      </p:sp>
      <p:pic>
        <p:nvPicPr>
          <p:cNvPr id="16392" name="Picture 5">
            <a:extLst>
              <a:ext uri="{FF2B5EF4-FFF2-40B4-BE49-F238E27FC236}">
                <a16:creationId xmlns:a16="http://schemas.microsoft.com/office/drawing/2014/main" id="{98FC6F53-ACBD-7940-B740-10D689032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43005"/>
          <a:stretch/>
        </p:blipFill>
        <p:spPr bwMode="auto">
          <a:xfrm>
            <a:off x="5062902" y="2697480"/>
            <a:ext cx="212698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B8B7F17-2553-43AD-9A93-CBD3555A7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6388" y="4003046"/>
            <a:ext cx="219399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0CB02D96-9E77-554A-87E4-437F702D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3589" y="6356351"/>
            <a:ext cx="514350" cy="36512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95E63774-0112-5C41-BDC9-E61403BAC782}" type="slidenum">
              <a:rPr lang="en-US" altLang="es-E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5</a:t>
            </a:fld>
            <a:endParaRPr lang="en-US" altLang="es-E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9CDD907-CE0E-E4D7-C761-6C7036A18720}"/>
              </a:ext>
            </a:extLst>
          </p:cNvPr>
          <p:cNvSpPr/>
          <p:nvPr/>
        </p:nvSpPr>
        <p:spPr>
          <a:xfrm>
            <a:off x="8040216" y="5085184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 que ocurre en contacto con el cuerpo materno?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879BA3-4886-ABD3-7CBA-B2BDE62A6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25" y="0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1524000" y="857250"/>
            <a:ext cx="9144001" cy="5734050"/>
          </a:xfrm>
          <a:prstGeom prst="rect">
            <a:avLst/>
          </a:prstGeom>
        </p:spPr>
      </p:pic>
      <p:sp>
        <p:nvSpPr>
          <p:cNvPr id="19459" name="1 Título">
            <a:extLst>
              <a:ext uri="{FF2B5EF4-FFF2-40B4-BE49-F238E27FC236}">
                <a16:creationId xmlns:a16="http://schemas.microsoft.com/office/drawing/2014/main" id="{5F5410C8-37FA-2947-9FC4-10A3D725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579" y="1257301"/>
            <a:ext cx="3988849" cy="138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b="1" err="1">
                <a:solidFill>
                  <a:schemeClr val="bg2"/>
                </a:solidFill>
              </a:rPr>
              <a:t>Ian</a:t>
            </a:r>
            <a:r>
              <a:rPr lang="es-ES" altLang="es-ES" b="1">
                <a:solidFill>
                  <a:schemeClr val="bg2"/>
                </a:solidFill>
              </a:rPr>
              <a:t>  2 años y medio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4475" y="1468364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9458" name="Picture 2" descr="\\psf\Home\Desktop\Cusodia\descarga.jpg">
            <a:extLst>
              <a:ext uri="{FF2B5EF4-FFF2-40B4-BE49-F238E27FC236}">
                <a16:creationId xmlns:a16="http://schemas.microsoft.com/office/drawing/2014/main" id="{2A1FF2D1-6EA9-514B-95F0-55372D83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13" y="2732295"/>
            <a:ext cx="3061697" cy="17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2 Marcador de contenido">
            <a:extLst>
              <a:ext uri="{FF2B5EF4-FFF2-40B4-BE49-F238E27FC236}">
                <a16:creationId xmlns:a16="http://schemas.microsoft.com/office/drawing/2014/main" id="{A088C4EE-A250-3148-9786-9312E49F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es-ES" altLang="es-ES" sz="1500" dirty="0">
                <a:solidFill>
                  <a:srgbClr val="000000"/>
                </a:solidFill>
              </a:rPr>
              <a:t>El padre se ve abrumado por el embarazo y desaparece durante 6 meses hasta el momento del parto.</a:t>
            </a:r>
          </a:p>
          <a:p>
            <a:r>
              <a:rPr lang="es-ES" altLang="es-ES" sz="1500" dirty="0">
                <a:solidFill>
                  <a:srgbClr val="000000"/>
                </a:solidFill>
              </a:rPr>
              <a:t>¿Podemos imaginar esta gestación?</a:t>
            </a:r>
          </a:p>
          <a:p>
            <a:r>
              <a:rPr lang="es-ES" altLang="es-ES" sz="1500" dirty="0">
                <a:solidFill>
                  <a:srgbClr val="000000"/>
                </a:solidFill>
              </a:rPr>
              <a:t>El padre se incorpora al núcleo </a:t>
            </a:r>
            <a:r>
              <a:rPr lang="es-ES" altLang="es-ES" sz="1500" dirty="0" err="1">
                <a:solidFill>
                  <a:srgbClr val="000000"/>
                </a:solidFill>
              </a:rPr>
              <a:t>familiar,sin</a:t>
            </a:r>
            <a:r>
              <a:rPr lang="es-ES" altLang="es-ES" sz="1500" dirty="0">
                <a:solidFill>
                  <a:srgbClr val="000000"/>
                </a:solidFill>
              </a:rPr>
              <a:t> implicación, padre ausente en los cuidados.</a:t>
            </a:r>
          </a:p>
          <a:p>
            <a:r>
              <a:rPr lang="es-ES" altLang="es-ES" sz="1500" dirty="0">
                <a:solidFill>
                  <a:srgbClr val="000000"/>
                </a:solidFill>
              </a:rPr>
              <a:t> A los dos años y medio se separan, el padre solicita la custodia compartida.</a:t>
            </a:r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DF29C39A-FEEF-5045-B322-A23A265C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4277" y="6372752"/>
            <a:ext cx="3967172" cy="23555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s-ES" sz="825">
                <a:solidFill>
                  <a:srgbClr val="898989"/>
                </a:solidFill>
              </a:rPr>
              <a:t>Cristina Cortes, Vitaliza 2022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0B45E305-30F5-DC42-A5C2-399CF46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1450" y="6372752"/>
            <a:ext cx="428046" cy="235550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1FBABB4B-9A68-BA4D-9AB7-61203A2AA735}" type="slidenum">
              <a:rPr lang="es-ES" altLang="es-ES" sz="825">
                <a:solidFill>
                  <a:srgbClr val="898989"/>
                </a:solidFill>
              </a:rPr>
              <a:pPr eaLnBrk="1" hangingPunct="1">
                <a:spcAft>
                  <a:spcPts val="600"/>
                </a:spcAft>
              </a:pPr>
              <a:t>6</a:t>
            </a:fld>
            <a:endParaRPr lang="es-ES" altLang="es-ES" sz="825">
              <a:solidFill>
                <a:srgbClr val="898989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06BD39-3B13-B25F-60FE-633DAB650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25" y="0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9659" y="4572000"/>
            <a:ext cx="5293730" cy="1964266"/>
          </a:xfrm>
          <a:prstGeom prst="rect">
            <a:avLst/>
          </a:prstGeom>
          <a:solidFill>
            <a:srgbClr val="566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482" name="1 Título">
            <a:extLst>
              <a:ext uri="{FF2B5EF4-FFF2-40B4-BE49-F238E27FC236}">
                <a16:creationId xmlns:a16="http://schemas.microsoft.com/office/drawing/2014/main" id="{5EC74A57-22F9-AC43-B3E7-D1D0CFEB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93" y="4767072"/>
            <a:ext cx="4945641" cy="162521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altLang="es-ES">
                <a:solidFill>
                  <a:srgbClr val="FFFFFF"/>
                </a:solidFill>
              </a:rPr>
              <a:t>Ian  2 años y medio</a:t>
            </a:r>
          </a:p>
        </p:txBody>
      </p:sp>
      <p:pic>
        <p:nvPicPr>
          <p:cNvPr id="20483" name="Picture 2" descr="\\psf\Home\Desktop\Cusodia\BJWj_CYRmx_1256x620.jpg">
            <a:extLst>
              <a:ext uri="{FF2B5EF4-FFF2-40B4-BE49-F238E27FC236}">
                <a16:creationId xmlns:a16="http://schemas.microsoft.com/office/drawing/2014/main" id="{3B1A3788-F30F-9041-8227-F30E8A92F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14389" b="1"/>
          <a:stretch/>
        </p:blipFill>
        <p:spPr>
          <a:xfrm>
            <a:off x="1769661" y="321733"/>
            <a:ext cx="5293729" cy="4107392"/>
          </a:xfrm>
          <a:prstGeom prst="rect">
            <a:avLst/>
          </a:prstGeom>
          <a:noFill/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44F12E3C-BF60-C14D-ADA4-676E33ED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7193" y="6535157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Cristina Cortes, Vitaliza 2022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4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486" name="6 CuadroTexto">
            <a:extLst>
              <a:ext uri="{FF2B5EF4-FFF2-40B4-BE49-F238E27FC236}">
                <a16:creationId xmlns:a16="http://schemas.microsoft.com/office/drawing/2014/main" id="{C3453373-1A64-504A-9E44-94C000B49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989" y="917725"/>
            <a:ext cx="2568554" cy="4852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1700">
                <a:solidFill>
                  <a:srgbClr val="FFFFFF"/>
                </a:solidFill>
                <a:latin typeface="+mn-lt"/>
                <a:cs typeface="+mn-cs"/>
              </a:rPr>
              <a:t>Acuden los dos padres a consulta solicitan valoración y asesoramiento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1700">
                <a:solidFill>
                  <a:srgbClr val="FFFFFF"/>
                </a:solidFill>
                <a:latin typeface="+mn-lt"/>
                <a:cs typeface="+mn-cs"/>
              </a:rPr>
              <a:t>Han establecido medidas transitorias hasta el juicio.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1700">
                <a:solidFill>
                  <a:srgbClr val="FFFFFF"/>
                </a:solidFill>
                <a:latin typeface="+mn-lt"/>
                <a:cs typeface="+mn-cs"/>
              </a:rPr>
              <a:t>Ian no quiere estancias prolongadas  con el padre ni pasar la noche con él.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1700">
                <a:solidFill>
                  <a:srgbClr val="FFFFFF"/>
                </a:solidFill>
                <a:latin typeface="+mn-lt"/>
                <a:cs typeface="+mn-cs"/>
              </a:rPr>
              <a:t>Da muestras de ansiedad, taquicardia y terrores nocturnos 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23C47D4C-767A-024A-BDEF-97DED3EB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35157"/>
            <a:ext cx="730251" cy="27432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01298D8C-96C0-0048-9261-DD515553E8E7}" type="slidenum">
              <a:rPr lang="en-US" altLang="es-E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7</a:t>
            </a:fld>
            <a:endParaRPr lang="en-US" altLang="es-ES" sz="100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FA6AFB-DA11-7453-6D97-4A277886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25" y="0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952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1327949" y="0"/>
            <a:ext cx="9340050" cy="6850894"/>
          </a:xfrm>
          <a:prstGeom prst="rect">
            <a:avLst/>
          </a:prstGeom>
        </p:spPr>
      </p:pic>
      <p:sp>
        <p:nvSpPr>
          <p:cNvPr id="26626" name="1 Título">
            <a:extLst>
              <a:ext uri="{FF2B5EF4-FFF2-40B4-BE49-F238E27FC236}">
                <a16:creationId xmlns:a16="http://schemas.microsoft.com/office/drawing/2014/main" id="{DD0205F3-33B3-EB4F-B3CC-DC97A9F1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26" y="4591054"/>
            <a:ext cx="4459934" cy="97283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defTabSz="685800">
              <a:lnSpc>
                <a:spcPct val="90000"/>
              </a:lnSpc>
            </a:pPr>
            <a:r>
              <a:rPr lang="en-US" altLang="es-ES" sz="3100" b="1">
                <a:solidFill>
                  <a:schemeClr val="bg2"/>
                </a:solidFill>
              </a:rPr>
              <a:t>SEGURIDAD, PREÁMBULO DEL APEGO</a:t>
            </a:r>
          </a:p>
        </p:txBody>
      </p:sp>
      <p:sp>
        <p:nvSpPr>
          <p:cNvPr id="77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4214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43" name="Picture 3" descr="Imagen que contiene persona, interior, bebé, pared&#10;&#10;Descripción generada automáticamente">
            <a:extLst>
              <a:ext uri="{FF2B5EF4-FFF2-40B4-BE49-F238E27FC236}">
                <a16:creationId xmlns:a16="http://schemas.microsoft.com/office/drawing/2014/main" id="{AB6AFC26-30AB-2E41-AA78-8E8B91B21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33692"/>
          <a:stretch/>
        </p:blipFill>
        <p:spPr bwMode="auto">
          <a:xfrm>
            <a:off x="1858446" y="-7108"/>
            <a:ext cx="4059658" cy="306901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328" y="1420883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44" name="Picture 2" descr="Imagen que contiene persona, interior, ventana, cama&#10;&#10;Descripción generada automáticamente">
            <a:extLst>
              <a:ext uri="{FF2B5EF4-FFF2-40B4-BE49-F238E27FC236}">
                <a16:creationId xmlns:a16="http://schemas.microsoft.com/office/drawing/2014/main" id="{2A764268-7DCA-EE41-AB9B-ADB6300DC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r="23604" b="-1"/>
          <a:stretch/>
        </p:blipFill>
        <p:spPr bwMode="auto">
          <a:xfrm>
            <a:off x="6321278" y="1575832"/>
            <a:ext cx="4346723" cy="52821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>
            <a:extLst>
              <a:ext uri="{FF2B5EF4-FFF2-40B4-BE49-F238E27FC236}">
                <a16:creationId xmlns:a16="http://schemas.microsoft.com/office/drawing/2014/main" id="{EE8A8EF2-6197-8847-B2B1-0EC26EF2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4214" y="6584207"/>
            <a:ext cx="4938563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825">
                <a:solidFill>
                  <a:srgbClr val="898989"/>
                </a:solidFill>
              </a:rPr>
              <a:t>Cristina Cortes, Vitaliza 2022</a:t>
            </a:r>
          </a:p>
        </p:txBody>
      </p:sp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D0F7A7DA-CDC1-CD4D-9B4C-D2663BE4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7308" y="6584207"/>
            <a:ext cx="428046" cy="23555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DB73B91-8D49-7F4F-8812-421D1BBF1C19}" type="slidenum">
              <a:rPr lang="en-US" altLang="es-ES" sz="825">
                <a:solidFill>
                  <a:srgbClr val="FFFFFF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8</a:t>
            </a:fld>
            <a:endParaRPr lang="en-US" altLang="es-ES" sz="825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35C2DC-B865-D124-2B06-69B198CA7881}"/>
              </a:ext>
            </a:extLst>
          </p:cNvPr>
          <p:cNvSpPr/>
          <p:nvPr/>
        </p:nvSpPr>
        <p:spPr>
          <a:xfrm>
            <a:off x="6662776" y="673452"/>
            <a:ext cx="20255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Ian no ha tenido esto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6EE0BD0-8AD6-8250-F5B1-93E349392272}"/>
              </a:ext>
            </a:extLst>
          </p:cNvPr>
          <p:cNvCxnSpPr/>
          <p:nvPr/>
        </p:nvCxnSpPr>
        <p:spPr>
          <a:xfrm>
            <a:off x="8256240" y="1420883"/>
            <a:ext cx="432048" cy="121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3AF4475-0DA6-D88A-C189-6454044CF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25" y="0"/>
            <a:ext cx="1699514" cy="107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7" name="Rectangle 215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1 Título">
            <a:extLst>
              <a:ext uri="{FF2B5EF4-FFF2-40B4-BE49-F238E27FC236}">
                <a16:creationId xmlns:a16="http://schemas.microsoft.com/office/drawing/2014/main" id="{9F4D80A1-0162-F34D-AF34-233F8DCC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s-ES" sz="3400"/>
              <a:t>Ian  2 años y medio</a:t>
            </a:r>
            <a:br>
              <a:rPr lang="en-US" altLang="es-ES" sz="3400"/>
            </a:br>
            <a:r>
              <a:rPr lang="en-US" sz="3400" b="1"/>
              <a:t>CUSTODIA COMPARTIDA.</a:t>
            </a:r>
            <a:br>
              <a:rPr lang="en-US" sz="3400" b="1"/>
            </a:br>
            <a:endParaRPr lang="en-US" altLang="es-ES" sz="3400"/>
          </a:p>
        </p:txBody>
      </p:sp>
      <p:sp>
        <p:nvSpPr>
          <p:cNvPr id="215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CB4FF44-6B19-E449-A43A-2939E15460B9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¿ </a:t>
            </a:r>
            <a:r>
              <a:rPr lang="en-US" sz="1400" dirty="0" err="1">
                <a:latin typeface="+mn-lt"/>
                <a:cs typeface="+mn-cs"/>
              </a:rPr>
              <a:t>Cuales</a:t>
            </a:r>
            <a:r>
              <a:rPr lang="en-US" sz="1400" dirty="0">
                <a:latin typeface="+mn-lt"/>
                <a:cs typeface="+mn-cs"/>
              </a:rPr>
              <a:t> son  </a:t>
            </a:r>
            <a:r>
              <a:rPr lang="en-US" sz="1400" dirty="0" err="1">
                <a:latin typeface="+mn-lt"/>
                <a:cs typeface="+mn-cs"/>
              </a:rPr>
              <a:t>los</a:t>
            </a:r>
            <a:r>
              <a:rPr lang="en-US" sz="1400" dirty="0">
                <a:latin typeface="+mn-lt"/>
                <a:cs typeface="+mn-cs"/>
              </a:rPr>
              <a:t> derechos de Ian?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¿</a:t>
            </a:r>
            <a:r>
              <a:rPr lang="en-US" sz="1400" dirty="0" err="1">
                <a:latin typeface="+mn-lt"/>
                <a:cs typeface="+mn-cs"/>
              </a:rPr>
              <a:t>Cuanto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estrés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tiene</a:t>
            </a:r>
            <a:r>
              <a:rPr lang="en-US" sz="1400" dirty="0">
                <a:latin typeface="+mn-lt"/>
                <a:cs typeface="+mn-cs"/>
              </a:rPr>
              <a:t> que </a:t>
            </a:r>
            <a:r>
              <a:rPr lang="en-US" sz="1400" dirty="0" err="1">
                <a:latin typeface="+mn-lt"/>
                <a:cs typeface="+mn-cs"/>
              </a:rPr>
              <a:t>soportar</a:t>
            </a:r>
            <a:r>
              <a:rPr lang="en-US" sz="1400" dirty="0">
                <a:latin typeface="+mn-lt"/>
                <a:cs typeface="+mn-cs"/>
              </a:rPr>
              <a:t> para </a:t>
            </a:r>
            <a:r>
              <a:rPr lang="en-US" sz="1400" dirty="0" err="1">
                <a:latin typeface="+mn-lt"/>
                <a:cs typeface="+mn-cs"/>
              </a:rPr>
              <a:t>cumplir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el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convenio</a:t>
            </a:r>
            <a:r>
              <a:rPr lang="en-US" sz="1400" dirty="0">
                <a:latin typeface="+mn-lt"/>
                <a:cs typeface="+mn-cs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  <a:cs typeface="+mn-cs"/>
              </a:rPr>
              <a:t>¿SE ADAPTARA 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  <a:cs typeface="+mn-cs"/>
              </a:rPr>
              <a:t>¿A QUE COSTE?</a:t>
            </a:r>
          </a:p>
        </p:txBody>
      </p:sp>
      <p:pic>
        <p:nvPicPr>
          <p:cNvPr id="21507" name="Picture 2" descr="\\psf\Home\Desktop\Cusodia\BJWj_CYRmx_1256x620.jpg">
            <a:extLst>
              <a:ext uri="{FF2B5EF4-FFF2-40B4-BE49-F238E27FC236}">
                <a16:creationId xmlns:a16="http://schemas.microsoft.com/office/drawing/2014/main" id="{108145F0-E5CF-5340-8ED5-0087256624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r="2530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D1D93133-EB95-224D-A199-59A6FB66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Cristina Cortes, Vitaliza 2022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26613879-B7E4-C144-811B-BB8E6CB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C3A0CE35-05E7-6043-A0DD-A176F5C29F0D}" type="slidenum">
              <a:rPr lang="en-US" altLang="es-ES">
                <a:solidFill>
                  <a:srgbClr val="FFFFFF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9</a:t>
            </a:fld>
            <a:endParaRPr lang="en-US" altLang="es-E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516024-C005-8924-C17C-FE62B08E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638" y="5817890"/>
            <a:ext cx="1699514" cy="1076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rnada custodia  -  Solo lectura" id="{32D00183-961E-0E40-8859-0290D70A0E94}" vid="{E1C05B60-4B74-D744-8FBF-684E389914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954</Words>
  <Application>Microsoft Macintosh PowerPoint</Application>
  <PresentationFormat>Panorámica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LOS CUIDADOS  PARENTALES Y LA SEGURIDAD EMOCIONAL EN LOS MENORES FRENTA A SEPARACIONES Y DIVORCIOS</vt:lpstr>
      <vt:lpstr>Entendiendo el apego y la mente en desarrollo frente a una separación parental en la infancia.  </vt:lpstr>
      <vt:lpstr>Modelos de apego. Apego y regulación. La base segura</vt:lpstr>
      <vt:lpstr>¿Vemos semejanzas en el arrastre y dasarrollo?</vt:lpstr>
      <vt:lpstr>Ian  2 años y medio</vt:lpstr>
      <vt:lpstr>Ian  2 años y medio</vt:lpstr>
      <vt:lpstr>SEGURIDAD, PREÁMBULO DEL APEGO</vt:lpstr>
      <vt:lpstr>Ian  2 años y medio CUSTODIA COMPARTIDA. </vt:lpstr>
      <vt:lpstr>El apego se caracteriza por: </vt:lpstr>
      <vt:lpstr>Impacto de las Experiencias Adversas en la Infancia en ninos ˜ de 0 a 5 anos  M. Vega-Arcea,∗ y G. Nunez-Ulloa ˜ b a Departamento de Psicología, Facultad de Ciencias de la Salud, Universidad Católica del Maule, Talca, Chile  </vt:lpstr>
      <vt:lpstr>Presentación de PowerPoint</vt:lpstr>
      <vt:lpstr>Antxon. Padres se separan a los 9 meses</vt:lpstr>
      <vt:lpstr>Priorizan las necesidades del niño</vt:lpstr>
      <vt:lpstr>¿EL BUEN ROLLO ES SUFICIENTE?</vt:lpstr>
      <vt:lpstr>¿EL BUEN ROLLO ES SUFICIENTE?</vt:lpstr>
      <vt:lpstr>¿Cuánto ESTRESAN LOS CAMBIOS DE MODELOS  EN LA INFANCIA?</vt:lpstr>
      <vt:lpstr>DERECHOS DE LOS NIÑOS, ADAPTADO DE 6 A 8 AÑOS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cortes viniegra</dc:creator>
  <cp:lastModifiedBy>cristina cortes viniegra</cp:lastModifiedBy>
  <cp:revision>12</cp:revision>
  <dcterms:created xsi:type="dcterms:W3CDTF">2019-02-26T23:10:58Z</dcterms:created>
  <dcterms:modified xsi:type="dcterms:W3CDTF">2022-11-02T18:34:23Z</dcterms:modified>
</cp:coreProperties>
</file>