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jpeg" ContentType="image/jpeg"/>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jpeg" ContentType="image/jpeg"/>
  <Override PartName="/ppt/notesSlides/notesSlide11.xml" ContentType="application/vnd.openxmlformats-officedocument.presentationml.notesSlide+xml"/>
  <Override PartName="/ppt/media/image7.jpeg" ContentType="image/jpeg"/>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9.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10.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11.jpe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2.jpeg" ContentType="image/jpeg"/>
  <Override PartName="/ppt/notesSlides/notesSlide46.xml" ContentType="application/vnd.openxmlformats-officedocument.presentationml.notesSlide+xml"/>
  <Override PartName="/ppt/media/image13.jpeg" ContentType="image/jpeg"/>
  <Override PartName="/ppt/notesSlides/notesSlide47.xml" ContentType="application/vnd.openxmlformats-officedocument.presentationml.notesSlide+xml"/>
  <Override PartName="/ppt/media/image14.jpeg" ContentType="image/jpeg"/>
  <Override PartName="/ppt/notesSlides/notesSlide48.xml" ContentType="application/vnd.openxmlformats-officedocument.presentationml.notesSlide+xml"/>
  <Override PartName="/ppt/media/image15.jpeg" ContentType="image/jpeg"/>
  <Override PartName="/ppt/notesSlides/notesSlide49.xml" ContentType="application/vnd.openxmlformats-officedocument.presentationml.notesSlide+xml"/>
  <Override PartName="/ppt/media/image16.jpeg" ContentType="image/jpeg"/>
  <Override PartName="/ppt/notesSlides/notesSlide50.xml" ContentType="application/vnd.openxmlformats-officedocument.presentationml.notesSlide+xml"/>
  <Override PartName="/ppt/media/image17.jpeg" ContentType="image/jpeg"/>
  <Override PartName="/ppt/notesSlides/notesSlide51.xml" ContentType="application/vnd.openxmlformats-officedocument.presentationml.notesSlide+xml"/>
  <Override PartName="/ppt/media/image18.jpeg" ContentType="image/jpeg"/>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9.jpeg" ContentType="image/jpeg"/>
  <Override PartName="/ppt/notesSlides/notesSlide54.xml" ContentType="application/vnd.openxmlformats-officedocument.presentationml.notesSlide+xml"/>
  <Override PartName="/ppt/media/image20.jpeg" ContentType="image/jpeg"/>
  <Override PartName="/ppt/notesSlides/notesSlide55.xml" ContentType="application/vnd.openxmlformats-officedocument.presentationml.notesSlide+xml"/>
  <Override PartName="/ppt/media/image21.jpeg" ContentType="image/jpeg"/>
  <Override PartName="/ppt/notesSlides/notesSlide56.xml" ContentType="application/vnd.openxmlformats-officedocument.presentationml.notesSlide+xml"/>
  <Override PartName="/ppt/media/image22.jpeg" ContentType="image/jpeg"/>
  <Override PartName="/ppt/notesSlides/notesSlide57.xml" ContentType="application/vnd.openxmlformats-officedocument.presentationml.notesSlide+xml"/>
  <Override PartName="/ppt/media/image23.jpeg" ContentType="image/jpeg"/>
  <Override PartName="/ppt/notesSlides/notesSlide58.xml" ContentType="application/vnd.openxmlformats-officedocument.presentationml.notesSlide+xml"/>
  <Override PartName="/ppt/media/image24.jpeg" ContentType="image/jpeg"/>
  <Override PartName="/ppt/notesSlides/notesSlide59.xml" ContentType="application/vnd.openxmlformats-officedocument.presentationml.notesSlide+xml"/>
  <Override PartName="/ppt/media/image25.jpeg" ContentType="image/jpeg"/>
  <Override PartName="/ppt/notesSlides/notesSlide60.xml" ContentType="application/vnd.openxmlformats-officedocument.presentationml.notesSlide+xml"/>
  <Override PartName="/ppt/media/image26.jpeg" ContentType="image/jpeg"/>
  <Override PartName="/ppt/notesSlides/notesSlide61.xml" ContentType="application/vnd.openxmlformats-officedocument.presentationml.notesSlide+xml"/>
  <Override PartName="/ppt/media/image27.jpeg" ContentType="image/jpeg"/>
  <Override PartName="/ppt/notesSlides/notesSlide62.xml" ContentType="application/vnd.openxmlformats-officedocument.presentationml.notesSlide+xml"/>
  <Override PartName="/ppt/media/image28.jpeg" ContentType="image/jpeg"/>
  <Override PartName="/ppt/notesSlides/notesSlide63.xml" ContentType="application/vnd.openxmlformats-officedocument.presentationml.notesSlide+xml"/>
  <Override PartName="/ppt/media/image29.jpe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media/image30.jpeg" ContentType="image/jpeg"/>
  <Override PartName="/ppt/notesSlides/notesSlide66.xml" ContentType="application/vnd.openxmlformats-officedocument.presentationml.notesSlide+xml"/>
  <Override PartName="/ppt/media/image31.jpeg" ContentType="image/jpeg"/>
  <Override PartName="/ppt/notesSlides/notesSlide67.xml" ContentType="application/vnd.openxmlformats-officedocument.presentationml.notesSlide+xml"/>
  <Override PartName="/ppt/media/image32.jpeg" ContentType="image/jpeg"/>
  <Override PartName="/ppt/notesSlides/notesSlide68.xml" ContentType="application/vnd.openxmlformats-officedocument.presentationml.notesSlide+xml"/>
  <Override PartName="/ppt/media/image33.jpeg" ContentType="image/jpeg"/>
  <Override PartName="/ppt/notesSlides/notesSlide69.xml" ContentType="application/vnd.openxmlformats-officedocument.presentationml.notesSlide+xml"/>
  <Override PartName="/ppt/media/image34.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2" name="Shape 152"/>
          <p:cNvSpPr/>
          <p:nvPr>
            <p:ph type="sldImg"/>
          </p:nvPr>
        </p:nvSpPr>
        <p:spPr>
          <a:xfrm>
            <a:off x="1143000" y="685800"/>
            <a:ext cx="4572000" cy="3429000"/>
          </a:xfrm>
          <a:prstGeom prst="rect">
            <a:avLst/>
          </a:prstGeom>
        </p:spPr>
        <p:txBody>
          <a:bodyPr/>
          <a:lstStyle/>
          <a:p>
            <a:pPr/>
          </a:p>
        </p:txBody>
      </p:sp>
      <p:sp>
        <p:nvSpPr>
          <p:cNvPr id="153" name="Shape 15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000">
        <a:latin typeface="+mn-lt"/>
        <a:ea typeface="+mn-ea"/>
        <a:cs typeface="+mn-cs"/>
        <a:sym typeface="Helvetica Neue"/>
      </a:defRPr>
    </a:lvl1pPr>
    <a:lvl2pPr indent="228600" defTabSz="457200" latinLnBrk="0">
      <a:lnSpc>
        <a:spcPct val="117999"/>
      </a:lnSpc>
      <a:defRPr sz="2000">
        <a:latin typeface="+mn-lt"/>
        <a:ea typeface="+mn-ea"/>
        <a:cs typeface="+mn-cs"/>
        <a:sym typeface="Helvetica Neue"/>
      </a:defRPr>
    </a:lvl2pPr>
    <a:lvl3pPr indent="457200" defTabSz="457200" latinLnBrk="0">
      <a:lnSpc>
        <a:spcPct val="117999"/>
      </a:lnSpc>
      <a:defRPr sz="2000">
        <a:latin typeface="+mn-lt"/>
        <a:ea typeface="+mn-ea"/>
        <a:cs typeface="+mn-cs"/>
        <a:sym typeface="Helvetica Neue"/>
      </a:defRPr>
    </a:lvl3pPr>
    <a:lvl4pPr indent="685800" defTabSz="457200" latinLnBrk="0">
      <a:lnSpc>
        <a:spcPct val="117999"/>
      </a:lnSpc>
      <a:defRPr sz="2000">
        <a:latin typeface="+mn-lt"/>
        <a:ea typeface="+mn-ea"/>
        <a:cs typeface="+mn-cs"/>
        <a:sym typeface="Helvetica Neue"/>
      </a:defRPr>
    </a:lvl4pPr>
    <a:lvl5pPr indent="914400" defTabSz="457200" latinLnBrk="0">
      <a:lnSpc>
        <a:spcPct val="117999"/>
      </a:lnSpc>
      <a:defRPr sz="2000">
        <a:latin typeface="+mn-lt"/>
        <a:ea typeface="+mn-ea"/>
        <a:cs typeface="+mn-cs"/>
        <a:sym typeface="Helvetica Neue"/>
      </a:defRPr>
    </a:lvl5pPr>
    <a:lvl6pPr indent="1143000" defTabSz="457200" latinLnBrk="0">
      <a:lnSpc>
        <a:spcPct val="117999"/>
      </a:lnSpc>
      <a:defRPr sz="2000">
        <a:latin typeface="+mn-lt"/>
        <a:ea typeface="+mn-ea"/>
        <a:cs typeface="+mn-cs"/>
        <a:sym typeface="Helvetica Neue"/>
      </a:defRPr>
    </a:lvl6pPr>
    <a:lvl7pPr indent="1371600" defTabSz="457200" latinLnBrk="0">
      <a:lnSpc>
        <a:spcPct val="117999"/>
      </a:lnSpc>
      <a:defRPr sz="2000">
        <a:latin typeface="+mn-lt"/>
        <a:ea typeface="+mn-ea"/>
        <a:cs typeface="+mn-cs"/>
        <a:sym typeface="Helvetica Neue"/>
      </a:defRPr>
    </a:lvl7pPr>
    <a:lvl8pPr indent="1600200" defTabSz="457200" latinLnBrk="0">
      <a:lnSpc>
        <a:spcPct val="117999"/>
      </a:lnSpc>
      <a:defRPr sz="2000">
        <a:latin typeface="+mn-lt"/>
        <a:ea typeface="+mn-ea"/>
        <a:cs typeface="+mn-cs"/>
        <a:sym typeface="Helvetica Neue"/>
      </a:defRPr>
    </a:lvl8pPr>
    <a:lvl9pPr indent="1828800" defTabSz="457200" latinLnBrk="0">
      <a:lnSpc>
        <a:spcPct val="117999"/>
      </a:lnSpc>
      <a:defRPr sz="20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lvl1pPr>
              <a:defRPr b="1">
                <a:latin typeface="Arial"/>
                <a:ea typeface="Arial"/>
                <a:cs typeface="Arial"/>
                <a:sym typeface="Arial"/>
              </a:defRPr>
            </a:lvl1pPr>
          </a:lstStyle>
          <a:p>
            <a:pPr/>
            <a:r>
              <a:t>A basic premise of our work as psychotherapists is “The need for relationship constitutes the primary motivating experience of human behaviour”.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a:defRPr b="1" sz="2200"/>
            </a:pPr>
            <a:r>
              <a:t> 5) Self-Definition:   to know and express one’s own uniqueness  and to receive   </a:t>
            </a:r>
          </a:p>
          <a:p>
            <a:pPr>
              <a:defRPr b="1" sz="2200"/>
            </a:pPr>
            <a:r>
              <a:t>  acknowledgement and acceptance from another.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defRPr b="1" sz="2200"/>
            </a:pPr>
            <a:r>
              <a:t>6)To make an Impact:  to experience a sense of agency and efficacy;                      driver’s &amp; passengers seat.</a:t>
            </a:r>
          </a:p>
          <a:p>
            <a:pPr>
              <a:defRPr b="1" sz="2200"/>
            </a:pPr>
            <a:r>
              <a:t>to influence another in some desired way; to effect change in the other.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defRPr sz="2200"/>
            </a:pPr>
            <a:r>
              <a:t>7) To have the other Initiate:  </a:t>
            </a:r>
          </a:p>
          <a:p>
            <a:pPr>
              <a:defRPr sz="2200"/>
            </a:pPr>
            <a:r>
              <a:t>to have the other person take responsibility and initiative in making interpersonal contact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lvl1pPr>
              <a:defRPr b="1" sz="2200"/>
            </a:lvl1pPr>
          </a:lstStyle>
          <a:p>
            <a:pPr/>
            <a:r>
              <a:t>8) To express Love:  to demonstrate gratitude, thankfulness, affection, or the gift of doing something for another.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lvl1pPr>
              <a:defRPr b="1"/>
            </a:lvl1pPr>
          </a:lstStyle>
          <a:p>
            <a:pPr/>
            <a:r>
              <a:t>Repeated failure to meet a child's relational needs, over and over,  may lead to  trauma because of the accumulation of neglect.  The result of the cumulative neglect may be evident in a person’s loss of awareness, numbness or intense feelings,  a sense of being needy, or confusion about one’s identity.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defRPr b="1"/>
            </a:pPr>
            <a:r>
              <a:t>Psychotherapy: In the psychotherapy of Relational Trauma we are always attending to the client’s Relational Needs.</a:t>
            </a:r>
          </a:p>
          <a:p>
            <a:pPr>
              <a:defRPr b="1"/>
            </a:pPr>
            <a:r>
              <a:t>…both their current needs in relationship with us…but also to the needs that were not adequately satisfied in the process of growing 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a:defRPr b="1"/>
            </a:lvl1pPr>
          </a:lstStyle>
          <a:p>
            <a:pPr/>
            <a:r>
              <a:t>As psychotherapists we  need to attend to the “Relational Neglect”…that is, the failure of the caretakers’  to provide the necessary “parental functions” that contribute to the child sense of well being.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lvl1pPr>
              <a:defRPr b="1"/>
            </a:lvl1pPr>
          </a:lstStyle>
          <a:p>
            <a:pPr/>
            <a:r>
              <a:t>Many clients suffering from Relational Neglect had parents who did not adequately provide the necessary Parental Functions of Stabilization, Regulation, Reparation, and Enhancement.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Stabilization: an Essential Parental Function.  </a:t>
            </a:r>
          </a:p>
          <a:p>
            <a:pPr/>
            <a:r>
              <a:t>When the child’’s neurological system is overwhelmed with affect they need an adult’s tenderness, soothing voice, and gentle touch.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defRPr b="1"/>
            </a:pPr>
            <a:r>
              <a:t>For young children stabilization is achieved through gentle physical contact, particularly through the cartaker’s deep, rhythmic breathing. </a:t>
            </a:r>
          </a:p>
          <a:p>
            <a:pPr>
              <a:defRPr b="1"/>
            </a:pPr>
            <a:r>
              <a:t>As children get older the parent’s soothing voice tone, cooing, or singing calms the child’s disregulation.  </a:t>
            </a:r>
          </a:p>
          <a:p>
            <a:pPr>
              <a:defRPr b="1"/>
            </a:pPr>
            <a:r>
              <a:t>Older children my be stabilized with  simple and clear explanations and meaningful time together.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defRPr b="1">
                <a:latin typeface="Arial"/>
                <a:ea typeface="Arial"/>
                <a:cs typeface="Arial"/>
                <a:sym typeface="Arial"/>
              </a:defRPr>
            </a:pPr>
            <a:r>
              <a:t> People are born relationship seeking from the beginning of and throughout life. </a:t>
            </a:r>
          </a:p>
          <a:p>
            <a:pPr>
              <a:defRPr b="1">
                <a:latin typeface="Arial"/>
                <a:ea typeface="Arial"/>
                <a:cs typeface="Arial"/>
                <a:sym typeface="Arial"/>
              </a:defRPr>
            </a:pPr>
            <a:r>
              <a:t>(R. Fairbairn,1952)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lvl1pPr>
              <a:defRPr b="1"/>
            </a:lvl1pPr>
          </a:lstStyle>
          <a:p>
            <a:pPr/>
            <a:r>
              <a:t>Parents engage in regulation when they prepare a child for a loss or disappointment;  when they anticipate that the child may become disregulated and they provide safety, tenderness, and nurturance that  diminish any potential stress.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defRPr b="1"/>
            </a:pPr>
            <a:r>
              <a:t>Parental Reparation:   Parents provide “Reparation” when they engage a child in ways that eliminate the child’s stress and emotional disregulation. </a:t>
            </a:r>
          </a:p>
          <a:p>
            <a:pPr>
              <a:defRPr b="1"/>
            </a:pPr>
            <a:r>
              <a:t>It requires a quality of interpersonal contact that heals the wound.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lvl1pPr>
              <a:defRPr b="1"/>
            </a:lvl1pPr>
          </a:lstStyle>
          <a:p>
            <a:pPr/>
            <a:r>
              <a:t>Enhancement involves the  support and encouragement to child to satisfy their interests and achieve their potential.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defRPr b="1"/>
            </a:pPr>
            <a:r>
              <a:t>In Psychotherapy :     A primary responsibility of psychotherapists working with Relational Neglect is to identify when the client needs us to engage in the various “Therapeutic Functions” of Stabilization, Regulation, Repair, and Enhancement.</a:t>
            </a:r>
          </a:p>
          <a:p>
            <a:pPr>
              <a:defRPr b="1"/>
            </a:pPr>
            <a:r>
              <a:t>These are the necessary therapeutic functions that comprise a relational psychotherapy.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Videos in Spanish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defRPr>
                <a:solidFill>
                  <a:srgbClr val="EE230C"/>
                </a:solidFill>
              </a:defRPr>
            </a:pPr>
            <a:r>
              <a:t>Trauma results from profound  disregulation of the nervous systems’s                                                                                      amaglia-hypocampus-adrenal neural network.  </a:t>
            </a:r>
          </a:p>
          <a:p>
            <a:pPr/>
            <a:r>
              <a:t>The word “trauma” is derived form the Greek word for “wound”.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lvl1pPr>
              <a:defRPr>
                <a:solidFill>
                  <a:srgbClr val="1EB001"/>
                </a:solidFill>
              </a:defRPr>
            </a:lvl1pPr>
          </a:lstStyle>
          <a:p>
            <a:pPr/>
            <a:r>
              <a:t>Relational Trauma refers to the “psychological wounds” caused by indifference and neglect,                                            physical and emotional  punishment, repeated missattunement to a child’s relational-needs and, importantly , the child’s caretakers’ failure  to provide emotional and physical stabilization, regulation, and enhancement.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defRPr b="1"/>
            </a:pPr>
            <a:r>
              <a:t>We often think of trauma as an emotional wound that is the result of catastrophic events,  such as intense or prolonged body pain, physical or sexual abuse, or the loss of a significant relationship.  </a:t>
            </a:r>
          </a:p>
          <a:p>
            <a:pPr>
              <a:defRPr b="1"/>
            </a:pPr>
            <a:r>
              <a:t>Examples of client’s suffering from these  “acute traumas” are abundant in both the psychotherapy and popular literature.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lvl1pPr>
              <a:defRPr b="1"/>
            </a:lvl1pPr>
          </a:lstStyle>
          <a:p>
            <a:pPr/>
            <a:r>
              <a:t>There are four categories of child maltreatment:  physical abuse, sexual abuse, emotional abuse, and neglect.  When we use the term “relational trauma” we are referring to any combination of these that violate a child’s natural Relational-Needs.   We are referring to behaviours by the child’s caretake that disregulates the child’s  sympathetic and parasympathetic nervous systems.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defRPr b="1"/>
            </a:pPr>
            <a:r>
              <a:t>Verbal abuse &gt;&gt;&gt;leads to  Relational Trauma.     Criticizing;  screaming;   ignoring or shunning;   threats of physical abuse or abandonment;  denigrating the child;  defining the child as stupid or evil; humiliating comments; &amp; voice tone or words that threaten the child’s security. </a:t>
            </a:r>
          </a:p>
          <a:p>
            <a:pPr>
              <a:defRPr b="1">
                <a:solidFill>
                  <a:srgbClr val="EE230C"/>
                </a:solidFill>
              </a:defRPr>
            </a:pPr>
            <a:r>
              <a:t>John came to psychotherapy after loosing several jobs, depressed and convinced that “No one is there for me”; “I don’t matter”. “I’m a looser”.</a:t>
            </a:r>
            <a:r>
              <a:rPr>
                <a:solidFill>
                  <a:srgbClr val="000000"/>
                </a:solidFill>
              </a:rPr>
              <a:t> </a:t>
            </a:r>
            <a:r>
              <a:t>As we talked about his childhood John painfully revealed that most of the time his  father ignored him. When his father did speak to John  it was to define him as “lazy”and  criticize whatever he did. The emotional memory of the many criticisms constantly remained in his thoughts.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lvl1pPr>
              <a:defRPr b="1"/>
            </a:lvl1pPr>
          </a:lstStyle>
          <a:p>
            <a:pPr/>
            <a:r>
              <a:t>Relationships are the source of that which gives meaning and validation to the self.</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defRPr b="1"/>
            </a:pPr>
            <a:r>
              <a:t>These types of adult actions can be damaging to a child’s development as other maltreatments such as childhood physical and sexual abuse.  </a:t>
            </a:r>
            <a:r>
              <a:rPr>
                <a:solidFill>
                  <a:srgbClr val="EE230C"/>
                </a:solidFill>
              </a:rPr>
              <a:t>My client Loraine’s came to therapy with depression, low self-esteem, and full of shame. She was slovenly dressed, with unwashed hair, and neglect of her teeth.  After many sessions Loraine was able to describe how her mother refused to talk to her, seldom cooked for her, and never attended to Lorine’s hygiene (such a  bathing or brushing teeth). The mother’s facial and body expressions, as well as her denigrating words,  communicated that Lorine had “no right to exist”.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defRPr b="1"/>
            </a:pPr>
            <a:r>
              <a:t>Susanne realized that her mother did not criticize her every day,  but when she did criticize Susanne, it was lethal. Susanne said, “Always in the back of my mind are my mother’s words, ‘You’re disgusting’.” </a:t>
            </a:r>
            <a:r>
              <a:rPr>
                <a:solidFill>
                  <a:srgbClr val="0076BA"/>
                </a:solidFill>
              </a:rPr>
              <a:t>With both of these clients,Susanne and Lorine,  their sympathetic and parasympathetic nervous systems were constantly signalling danger which thrust them into an oscillation between a fight or flight response and an immobilizing reaction. </a:t>
            </a:r>
            <a:endParaRPr>
              <a:solidFill>
                <a:srgbClr val="0076BA"/>
              </a:solidFill>
            </a:endParaRPr>
          </a:p>
          <a:p>
            <a:pPr>
              <a:defRPr b="1">
                <a:solidFill>
                  <a:srgbClr val="EE230C"/>
                </a:solidFill>
              </a:defRPr>
            </a:pPr>
            <a:r>
              <a:t>As Steven Porges (2011) describes,  how overstimulation of both the ventral and dorsal vagal nervous system produces intense affect confusion.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p>
          <a:p>
            <a:pPr>
              <a:defRPr b="1"/>
            </a:pPr>
            <a:r>
              <a:t>Many clients, and psychotherapists, discount the significance of verbal abuse because of old cultural norms around hostile verbal communication. </a:t>
            </a:r>
          </a:p>
          <a:p>
            <a:pPr>
              <a:defRPr b="1">
                <a:solidFill>
                  <a:srgbClr val="EE230C"/>
                </a:solidFill>
              </a:defRPr>
            </a:pPr>
            <a:r>
              <a:t>In some families it is “acceptable” to use verbal threats and insults as a way to control a child’s behaviour. </a:t>
            </a:r>
          </a:p>
          <a:p>
            <a:pPr>
              <a:defRPr b="1">
                <a:solidFill>
                  <a:srgbClr val="0076BA"/>
                </a:solidFill>
              </a:defRPr>
            </a:pPr>
            <a:r>
              <a:t>As psychotherapists we may need to inquire about the quality of verbal communication in our client’s family.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defRPr b="1"/>
            </a:pPr>
            <a:r>
              <a:t>Repeated Verbal Abuse is deeply disturbing to children because it threatens their security and  identity. When parents or teachers behave in abusive and neglectful ways, they disregard the importance of the child’s need for Security-in-Relationship — the need to depend on the adult for protection and nurturance. </a:t>
            </a:r>
          </a:p>
          <a:p>
            <a:pPr>
              <a:defRPr b="1">
                <a:solidFill>
                  <a:srgbClr val="EE230C"/>
                </a:solidFill>
              </a:defRPr>
            </a:pPr>
            <a:r>
              <a:t>One of my clients  who came to psychotherapy because she had difficulty leaving a  dysfunctional marriage, described how her mother would define her as “evil” and “ungrateful” whenever she wanted to do something independent from her mother. When she imagined leaving the marriage she was pledged  with internals thoughts that she was “ungrateful” and “evil”.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defRPr b="1">
                <a:latin typeface="Arial"/>
                <a:ea typeface="Arial"/>
                <a:cs typeface="Arial"/>
                <a:sym typeface="Arial"/>
              </a:defRPr>
            </a:pPr>
            <a:r>
              <a:t>In the book </a:t>
            </a:r>
            <a:r>
              <a:rPr i="1"/>
              <a:t>Early Affect Confusion</a:t>
            </a:r>
            <a:r>
              <a:t> I write a detailed case about Theresa.</a:t>
            </a:r>
          </a:p>
          <a:p>
            <a:pPr>
              <a:lnSpc>
                <a:spcPct val="100000"/>
              </a:lnSpc>
              <a:defRPr b="1" sz="2400">
                <a:solidFill>
                  <a:srgbClr val="333333"/>
                </a:solidFill>
              </a:defRPr>
            </a:pPr>
            <a:r>
              <a:t>Through consistent phenomenological inquiry, Theresa  began to remember her mother’s constant barrage of criticisms and ridiculing comments. Theresa said, </a:t>
            </a:r>
          </a:p>
          <a:p>
            <a:pPr>
              <a:lnSpc>
                <a:spcPct val="100000"/>
              </a:lnSpc>
              <a:defRPr b="1" sz="2400">
                <a:solidFill>
                  <a:srgbClr val="333333"/>
                </a:solidFill>
              </a:defRPr>
            </a:pPr>
            <a:r>
              <a:t>“Even when my mother did not speak to me for days at a time; her scornful look always told me that I was just a piece of shit. When she did talk, it was often to tell me I was useless and that something was ‘seriously wrong with me’.”  </a:t>
            </a:r>
          </a:p>
          <a:p>
            <a:pPr>
              <a:lnSpc>
                <a:spcPct val="100000"/>
              </a:lnSpc>
              <a:defRPr b="1" sz="2400">
                <a:solidFill>
                  <a:srgbClr val="333333"/>
                </a:solidFill>
              </a:defRPr>
            </a:pPr>
            <a:r>
              <a:t>Theresa went on to describe how, as a little girl, she believed her mother. She added with great sobs,“Most days I still believe her. I’m afraid that I am worthless.”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defRPr b="1"/>
            </a:pPr>
            <a:r>
              <a:t>The International Society for the Prevention of Child Abuse and Neglect uses the term “childhood emotional abuse” and defines it as “a pattern of behaviour that impairs a child’s emotional development or sense of self-worth” </a:t>
            </a:r>
          </a:p>
          <a:p>
            <a:pPr>
              <a:defRPr b="1"/>
            </a:pPr>
            <a:r>
              <a:t>These include the words, voice tone, a look that cause overwhelming distress to the child.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b="1"/>
            </a:pPr>
            <a:r>
              <a:t>As part of our psychotherapy Susanne drew a series of pictures in which her mother was angrily screaming at her, slapping her face, pulling her, or blaming her for the mother’s decision to remain in an intolerable marriage.</a:t>
            </a:r>
          </a:p>
          <a:p>
            <a:pPr>
              <a:defRPr b="1"/>
            </a:pPr>
            <a:r>
              <a:t>During the therapy I emphasized what Susanne needed from her mother:                                      tenderness, attunement and understanding.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defRPr b="1"/>
            </a:pPr>
            <a:r>
              <a:t>Children growing up with criticism, blame, ridicule or any type of Relational Neglect mostly likely suffer from traumatic reactions because of the caretaker’s failure provide stabilization, regulation, and reparation.    </a:t>
            </a:r>
          </a:p>
          <a:p>
            <a:pPr>
              <a:defRPr b="1"/>
            </a:pPr>
            <a:r>
              <a:t>Neglected and abused children are like a broken leg. If broken, the leg will mend </a:t>
            </a:r>
          </a:p>
          <a:p>
            <a:pPr>
              <a:defRPr b="1"/>
            </a:pPr>
            <a:r>
              <a:t>all by itself. But unless it has external support it will not set straight.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defRPr b="1"/>
            </a:pPr>
            <a:r>
              <a:t>The term “Relational Trauma" refers to  a specific childhood emotional  wounding that results from the </a:t>
            </a:r>
            <a:r>
              <a:rPr u="sng"/>
              <a:t>repetitive </a:t>
            </a:r>
            <a:r>
              <a:t>relational  failures or misattunements that a child endures from infancy through adolescence.  The problem is not in a one time occurrences but rather in the repetition  and frequency of the impingements….event after event..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defRPr b="1" sz="2200"/>
            </a:pPr>
            <a:r>
              <a:t>Repeated criticism, ridicule, blaming, disregard for the child’s relational-needs has a destabilizing effect that is Cumulative.  Relational trauma reflects the  totality of the psychological failures, or misattunement, that a child endures from infancy through adolescence and beyond</a:t>
            </a:r>
            <a:r>
              <a:rPr b="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lvl1pPr>
              <a:defRPr b="1" sz="2200"/>
            </a:lvl1pPr>
          </a:lstStyle>
          <a:p>
            <a:pPr/>
            <a:r>
              <a:t>Interpersonal contact is the means by which relational-needs are satisfied.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defRPr b="1"/>
            </a:pPr>
            <a:r>
              <a:t>Repeated ridicule, criticism, blaming, or not attending to a child’s relational needs is like the Chinese water torture.</a:t>
            </a:r>
          </a:p>
          <a:p>
            <a:pPr>
              <a:defRPr b="1"/>
            </a:pPr>
            <a:r>
              <a:t>A few drops are not significant….. the trauma is in the accumulation of drop after drop after drop.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defRPr sz="2200"/>
            </a:pPr>
            <a:r>
              <a:t> Cumulative neglect is composed of a multitude of uncorrected misattunements  to the infant’s and child’s quest for security, expressions of affect, exploration and creativity, as well as  their physical and relational needs.</a:t>
            </a:r>
          </a:p>
          <a:p>
            <a:pPr>
              <a:defRPr sz="2200"/>
            </a:pPr>
            <a:r>
              <a:t>When the child’s caretaker also fails to provide stabilization, regulation, reparation, or enhancement the result is Relational Trauma.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defRPr b="1"/>
            </a:pPr>
            <a:r>
              <a:t>With ridicule after ridicule, criticism after criticism, disregard after disregard — children harden to the  accumulation of the neglect, just like a stalagmite is formed from millions of drop of water.  </a:t>
            </a:r>
          </a:p>
          <a:p>
            <a:pPr>
              <a:defRPr b="1"/>
            </a:pPr>
            <a:r>
              <a:t>Children form unconscious relational patterns to cope with the relational neglect.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lvl1pPr>
              <a:defRPr b="1"/>
            </a:lvl1pPr>
          </a:lstStyle>
          <a:p>
            <a:pPr/>
            <a:r>
              <a:t>In living with Relational Trauma,   children attempt to conform to repeated missattunement. They construct unconscious relational patterns — a Life Script that defines who they are and how others will treat them. These script beliefs maintain an illusion of contact with the people who provide the necessities for survival and distract from the disruption in the primary relationships.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defRPr b="1"/>
            </a:pPr>
            <a:r>
              <a:t>Unconscious relational patterns express  sub-symbolic, procedural  memories about how to be in relationship.</a:t>
            </a:r>
          </a:p>
          <a:p>
            <a:pPr>
              <a:defRPr b="1"/>
            </a:pPr>
            <a:r>
              <a:t>Unconscious relational patterns formed in response to relational neglect inhibit spontaneity and limit flexibility in problem-solving, health maintenance, and in relationships with people.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lvl1pPr>
              <a:defRPr b="1" sz="2200"/>
            </a:lvl1pPr>
          </a:lstStyle>
          <a:p>
            <a:pPr/>
            <a:r>
              <a:t>Psychological disturbances such as relational conflicts, depression, anxiety, obsession, and substance addictions  all result from the stress of cumulative neglect and relational  trauma.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defRPr b="1"/>
            </a:pPr>
            <a:r>
              <a:t>The brain’s frontal cortex may not process intense emotional and physiological reactions that are occurring in the ascending reticular formation in reaction to relational neglect. </a:t>
            </a:r>
          </a:p>
          <a:p>
            <a:pPr>
              <a:defRPr b="1"/>
            </a:pPr>
            <a:r>
              <a:t>(Cozolino, 2006; Damasio, 1999; Sigel, 2007)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defRPr b="1" sz="2200"/>
            </a:pPr>
            <a:r>
              <a:t>As John Bowlby described,  “Healthy psychological development emerges from </a:t>
            </a:r>
          </a:p>
          <a:p>
            <a:pPr>
              <a:defRPr b="1" sz="2200"/>
            </a:pPr>
            <a:r>
              <a:t>the mutuality of both the child’s and caregiver’s reciprocal enjoyment —  in their </a:t>
            </a:r>
          </a:p>
          <a:p>
            <a:pPr>
              <a:defRPr b="1" sz="2200"/>
            </a:pPr>
            <a:r>
              <a:t>physical connection and affective relationship”.</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defRPr b="1" sz="2200"/>
            </a:pPr>
            <a:r>
              <a:t>Children who develop Secure Relational Patterns usually have caregivers who </a:t>
            </a:r>
          </a:p>
          <a:p>
            <a:pPr>
              <a:defRPr b="1" sz="2200"/>
            </a:pPr>
            <a:r>
              <a:t>were experienced as reliable, consistent, and dependable; </a:t>
            </a:r>
          </a:p>
          <a:p>
            <a:pPr>
              <a:defRPr b="1" sz="2200"/>
            </a:pPr>
            <a:r>
              <a:t> physical and relational-needs were Predictably Satisfied.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lvl1pPr>
              <a:defRPr b="1" sz="2200"/>
            </a:lvl1pPr>
          </a:lstStyle>
          <a:p>
            <a:pPr/>
            <a:r>
              <a:t>Internal security is developed in the young child through the caregiver’s ongoing availability and attunement to the child’s affect, rhythm, and level of development.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defRPr b="1"/>
            </a:pPr>
            <a:r>
              <a:t>We have 8 primary Relational-Needs that are present throughout our life, from birth to our death.</a:t>
            </a:r>
          </a:p>
          <a:p>
            <a:pPr>
              <a:defRPr b="1"/>
            </a:pPr>
            <a:r>
              <a:t>Each Need requires a reciprocal response from another.  </a:t>
            </a:r>
          </a:p>
          <a:p>
            <a:pPr>
              <a:defRPr b="1"/>
            </a:pPr>
            <a:r>
              <a:t>The satisfaction of these needs are essential for mental health.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hape 523"/>
          <p:cNvSpPr/>
          <p:nvPr>
            <p:ph type="sldImg"/>
          </p:nvPr>
        </p:nvSpPr>
        <p:spPr>
          <a:prstGeom prst="rect">
            <a:avLst/>
          </a:prstGeom>
        </p:spPr>
        <p:txBody>
          <a:bodyPr/>
          <a:lstStyle/>
          <a:p>
            <a:pPr/>
          </a:p>
        </p:txBody>
      </p:sp>
      <p:sp>
        <p:nvSpPr>
          <p:cNvPr id="524" name="Shape 524"/>
          <p:cNvSpPr/>
          <p:nvPr>
            <p:ph type="body" sz="quarter" idx="1"/>
          </p:nvPr>
        </p:nvSpPr>
        <p:spPr>
          <a:prstGeom prst="rect">
            <a:avLst/>
          </a:prstGeom>
        </p:spPr>
        <p:txBody>
          <a:bodyPr/>
          <a:lstStyle/>
          <a:p>
            <a:pPr>
              <a:defRPr b="1" sz="2200"/>
            </a:pPr>
            <a:r>
              <a:t>Ainsworth’s research showed that mothers of secure infants were attuned to the affect and  rhythm of their babies, sensitive to misattunements, </a:t>
            </a:r>
          </a:p>
          <a:p>
            <a:pPr>
              <a:defRPr b="1" sz="2200"/>
            </a:pPr>
            <a:r>
              <a:t>and quick to correct their errors in attunement. (Ainsworth,et al,1978).</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lvl1pPr>
              <a:defRPr b="1" sz="2200"/>
            </a:lvl1pPr>
          </a:lstStyle>
          <a:p>
            <a:pPr/>
            <a:r>
              <a:t>It is the maternal qualities of Stabilization, Regulation, Reparation, and Communication of Affect that is of utmost importance in forming a sense of mastery and resilience in later life.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defRPr b="1" sz="2200"/>
            </a:pPr>
            <a:r>
              <a:t>People  with Secure Relational Patterns develop the ability to self-reflect, to self-regulate their affect, and to remember their personal history. </a:t>
            </a:r>
          </a:p>
          <a:p>
            <a:pPr>
              <a:defRPr b="1" sz="2200"/>
            </a:pPr>
            <a:r>
              <a:t>They have a visceral and internal sense of Security.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defRPr b="1" sz="2200"/>
            </a:pPr>
            <a:r>
              <a:t>People with secure relational patterns tend to deal with emotional disruption </a:t>
            </a:r>
          </a:p>
          <a:p>
            <a:pPr>
              <a:defRPr b="1" sz="2200"/>
            </a:pPr>
            <a:r>
              <a:t>and distress by expressing and/or acknowledging it as it emerges. </a:t>
            </a:r>
          </a:p>
          <a:p>
            <a:pPr>
              <a:defRPr b="1" sz="2200"/>
            </a:pPr>
            <a:r>
              <a:t>They reach out for comfort.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hape 557"/>
          <p:cNvSpPr/>
          <p:nvPr>
            <p:ph type="sldImg"/>
          </p:nvPr>
        </p:nvSpPr>
        <p:spPr>
          <a:prstGeom prst="rect">
            <a:avLst/>
          </a:prstGeom>
        </p:spPr>
        <p:txBody>
          <a:bodyPr/>
          <a:lstStyle/>
          <a:p>
            <a:pPr/>
          </a:p>
        </p:txBody>
      </p:sp>
      <p:sp>
        <p:nvSpPr>
          <p:cNvPr id="558" name="Shape 558"/>
          <p:cNvSpPr/>
          <p:nvPr>
            <p:ph type="body" sz="quarter" idx="1"/>
          </p:nvPr>
        </p:nvSpPr>
        <p:spPr>
          <a:prstGeom prst="rect">
            <a:avLst/>
          </a:prstGeom>
        </p:spPr>
        <p:txBody>
          <a:bodyPr/>
          <a:lstStyle/>
          <a:p>
            <a:pPr>
              <a:defRPr sz="2200"/>
            </a:pPr>
            <a:r>
              <a:t>Children who develop an Anxious Relational Pattern usually have caregivers who were experienced as </a:t>
            </a:r>
            <a:r>
              <a:rPr b="1" i="1"/>
              <a:t>Unpredictably Responsive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defRPr b="1" sz="2200"/>
            </a:pPr>
            <a:r>
              <a:t>They tend to form dependent and clingy relationships. </a:t>
            </a:r>
          </a:p>
          <a:p>
            <a:pPr>
              <a:defRPr b="1" sz="2200"/>
            </a:pPr>
            <a:r>
              <a:t>They may make unreasonable emotional demands for security,  reassurance,  and nurturance.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lvl1pPr>
              <a:defRPr b="1" sz="2200"/>
            </a:lvl1pPr>
          </a:lstStyle>
          <a:p>
            <a:pPr/>
            <a:r>
              <a:t>They often become passive and/or overwhelmed in intimate relationships.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defRPr sz="2200"/>
            </a:pPr>
            <a:r>
              <a:t>People with Anxious Relational Patterns have an </a:t>
            </a:r>
            <a:r>
              <a:rPr b="1"/>
              <a:t>Implicit Fear of Abandonment.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defRPr sz="2200"/>
            </a:pPr>
            <a:r>
              <a:t>Children who develop Avoidant Attachment Patterns usually have parents who </a:t>
            </a:r>
          </a:p>
          <a:p>
            <a:pPr>
              <a:defRPr sz="2200"/>
            </a:pPr>
            <a:r>
              <a:t>were experienced as </a:t>
            </a:r>
            <a:r>
              <a:rPr b="1"/>
              <a:t>Predictably Unresponsive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lvl1pPr>
              <a:defRPr sz="2200"/>
            </a:lvl1pPr>
          </a:lstStyle>
          <a:p>
            <a:pPr/>
            <a:r>
              <a:t>They may inhibit sadness and fear and/or exaggerate anger and disgust.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defRPr b="1" sz="2200"/>
            </a:pPr>
            <a:r>
              <a:t>Eight Relational-Needs</a:t>
            </a:r>
          </a:p>
          <a:p>
            <a:pPr>
              <a:defRPr b="1" sz="2200"/>
            </a:pPr>
            <a:r>
              <a:t>1) Security in Relationship:   the visceral experience of having our physical and  </a:t>
            </a:r>
          </a:p>
          <a:p>
            <a:pPr>
              <a:defRPr b="1" sz="2200"/>
            </a:pPr>
            <a:r>
              <a:t> emotional vulnerabilities protected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lvl1pPr>
              <a:defRPr b="1" sz="2200"/>
            </a:lvl1pPr>
          </a:lstStyle>
          <a:p>
            <a:pPr/>
            <a:r>
              <a:t>They may be disdainful of tender expressions of affection and vulnerability as well as  any sign of neediness in self or others.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defRPr sz="2200"/>
            </a:pPr>
            <a:r>
              <a:t>People with Avoidant Relational Patterns have an </a:t>
            </a:r>
            <a:r>
              <a:rPr b="1" i="1"/>
              <a:t>Implicit Fear of Vulnerability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defRPr sz="2200"/>
            </a:pPr>
            <a:r>
              <a:t>People who develop a Disorganized Relational Patternusually have caregivers </a:t>
            </a:r>
          </a:p>
          <a:p>
            <a:pPr>
              <a:defRPr sz="2200"/>
            </a:pPr>
            <a:r>
              <a:t>who were experienced as </a:t>
            </a:r>
            <a:r>
              <a:rPr b="1" i="1"/>
              <a:t>Predictably Neglectful and Punishing.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lvl1pPr>
              <a:defRPr sz="2200"/>
            </a:lvl1pPr>
          </a:lstStyle>
          <a:p>
            <a:pPr/>
            <a:r>
              <a:t>Disorganized Relational Patterns reveal the profound psychological disorientation caused by unresolved relational trauma and significant loss of reparative relational contact.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lvl1pPr>
              <a:defRPr sz="2200"/>
            </a:lvl1pPr>
          </a:lstStyle>
          <a:p>
            <a:pPr/>
            <a:r>
              <a:t>Children who develop a Disorganized Relational Pattern  experience their caretakers as the only source of needs satisfaction and simultaneously as a source of danger.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defRPr sz="2200"/>
            </a:pPr>
          </a:p>
          <a:p>
            <a:pPr>
              <a:defRPr sz="2200"/>
            </a:pPr>
            <a:r>
              <a:t>People with  Disorganized Relational Patterns have a physiologically intense,</a:t>
            </a:r>
          </a:p>
          <a:p>
            <a:pPr>
              <a:defRPr sz="2200"/>
            </a:pPr>
            <a:r>
              <a:t> </a:t>
            </a:r>
            <a:r>
              <a:rPr b="1"/>
              <a:t>implicit fear of violation.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hape 655"/>
          <p:cNvSpPr/>
          <p:nvPr>
            <p:ph type="sldImg"/>
          </p:nvPr>
        </p:nvSpPr>
        <p:spPr>
          <a:prstGeom prst="rect">
            <a:avLst/>
          </a:prstGeom>
        </p:spPr>
        <p:txBody>
          <a:bodyPr/>
          <a:lstStyle/>
          <a:p>
            <a:pPr/>
          </a:p>
        </p:txBody>
      </p:sp>
      <p:sp>
        <p:nvSpPr>
          <p:cNvPr id="656" name="Shape 656"/>
          <p:cNvSpPr/>
          <p:nvPr>
            <p:ph type="body" sz="quarter" idx="1"/>
          </p:nvPr>
        </p:nvSpPr>
        <p:spPr>
          <a:prstGeom prst="rect">
            <a:avLst/>
          </a:prstGeom>
        </p:spPr>
        <p:txBody>
          <a:bodyPr/>
          <a:lstStyle/>
          <a:p>
            <a:pPr>
              <a:defRPr sz="2200"/>
            </a:pPr>
            <a:r>
              <a:t>Children who develop </a:t>
            </a:r>
            <a:r>
              <a:rPr b="1"/>
              <a:t>Isolated Relational Patterns </a:t>
            </a:r>
            <a:r>
              <a:t>usually have caregivers who were experienced as</a:t>
            </a:r>
            <a:r>
              <a:rPr b="1"/>
              <a:t> Predictably Invasive &amp; Controlling.</a:t>
            </a:r>
            <a:endParaRPr b="1"/>
          </a:p>
          <a:p>
            <a:pPr>
              <a:defRPr sz="2200"/>
            </a:pPr>
            <a:r>
              <a:t> Neglectful of the child’s relational-needs.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Shape 663"/>
          <p:cNvSpPr/>
          <p:nvPr>
            <p:ph type="sldImg"/>
          </p:nvPr>
        </p:nvSpPr>
        <p:spPr>
          <a:prstGeom prst="rect">
            <a:avLst/>
          </a:prstGeom>
        </p:spPr>
        <p:txBody>
          <a:bodyPr/>
          <a:lstStyle/>
          <a:p>
            <a:pPr/>
          </a:p>
        </p:txBody>
      </p:sp>
      <p:sp>
        <p:nvSpPr>
          <p:cNvPr id="664" name="Shape 664"/>
          <p:cNvSpPr/>
          <p:nvPr>
            <p:ph type="body" sz="quarter" idx="1"/>
          </p:nvPr>
        </p:nvSpPr>
        <p:spPr>
          <a:prstGeom prst="rect">
            <a:avLst/>
          </a:prstGeom>
        </p:spPr>
        <p:txBody>
          <a:bodyPr/>
          <a:lstStyle>
            <a:lvl1pPr>
              <a:defRPr b="1"/>
            </a:lvl1pPr>
          </a:lstStyle>
          <a:p>
            <a:pPr/>
            <a:r>
              <a:t>They report that significant  caregivers were consistently  misattuned to their physiological rhythms,  misinterpreted their emotional expressions, and were controlling or  invasive of the their sense of identity.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r>
              <a:t>They are driven into an internal world out of fear of personal connection </a:t>
            </a:r>
          </a:p>
          <a:p>
            <a:pPr/>
            <a:r>
              <a:t>and driven back into compliant social relationships out of loneliness.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defRPr sz="2200"/>
            </a:pPr>
            <a:r>
              <a:t>People with  Isolated Relational Patterns have an implicit fear of  invasion.</a:t>
            </a:r>
          </a:p>
          <a:p>
            <a:pPr>
              <a:defRPr sz="2200"/>
            </a:pPr>
            <a:r>
              <a:t>Although they can be superficially  social they may use emotional withdrawal to manage </a:t>
            </a:r>
          </a:p>
          <a:p>
            <a:pPr>
              <a:defRPr sz="2200"/>
            </a:pPr>
            <a:r>
              <a:t>  relationships. They hide in an internal world of imagined security.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defRPr b="1" sz="2200"/>
            </a:pPr>
            <a:r>
              <a:t>2) Validation, Affirmation, and Significance in a Relationship:</a:t>
            </a:r>
          </a:p>
          <a:p>
            <a:pPr>
              <a:defRPr b="1" sz="2200"/>
            </a:pPr>
            <a:r>
              <a:t>to have another person validate the significance and function of our intrapsychic processes of affect, fantasy, and construction of meaning.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defRPr b="1"/>
            </a:pPr>
            <a:r>
              <a:t>In a Developmentally-based, Relationally-focused Integrative Psychotherapy our focus on the resolution of Relational Neglect and the resulting Emotional Trauma.   </a:t>
            </a:r>
          </a:p>
          <a:p>
            <a:pPr>
              <a:defRPr b="1"/>
            </a:pPr>
            <a:r>
              <a:t>We respond  to the client’s Relational-needs, both archaic and current needs.</a:t>
            </a:r>
          </a:p>
          <a:p>
            <a:pPr>
              <a:defRPr b="1"/>
            </a:pPr>
            <a:r>
              <a:t>We explore with the client how they compensated when needs were unmet, and how those archaic compensations may interfere with having today’s needs satisfied.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defRPr b="1"/>
            </a:pPr>
            <a:r>
              <a:t>A significant dimension in resolving Relational Trauma is in attending to the possible absence of Parental Functions in the client’s life.   </a:t>
            </a:r>
          </a:p>
          <a:p>
            <a:pPr>
              <a:defRPr b="1"/>
            </a:pPr>
            <a:r>
              <a:t>Through our respectful inquiry, attunement to the client’s various affects, and our personal involvement,  we provide the Therapeutic Functions of Stabilization, Regulation, Reparation, and Enhancement.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Spanish language books by Richard Erskine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defRPr b="1" sz="2200"/>
            </a:pPr>
            <a:r>
              <a:t>3) Acceptance by a stable, dependable, and protective other person:</a:t>
            </a:r>
          </a:p>
          <a:p>
            <a:pPr>
              <a:defRPr b="1" sz="2200"/>
            </a:pPr>
            <a:r>
              <a:t>to have reliable information and guidance. to have protection from external impingements,  one’s own intrapsychic conflicts, and escalation of affect.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defRPr b="1" sz="2200"/>
            </a:pPr>
            <a:r>
              <a:t>4) Confirmation of personal experience:</a:t>
            </a:r>
          </a:p>
          <a:p>
            <a:pPr>
              <a:defRPr b="1" sz="2200"/>
            </a:pPr>
            <a:r>
              <a:t>to have life’s experiences confirmed through mutuality and a shared experience.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2387600" y="8953500"/>
            <a:ext cx="19621500" cy="585521"/>
          </a:xfrm>
          <a:prstGeom prst="rect">
            <a:avLst/>
          </a:prstGeom>
        </p:spPr>
        <p:txBody>
          <a:bodyPr anchor="t"/>
          <a:lstStyle>
            <a:lvl1pPr marL="0" indent="0" algn="ctr">
              <a:spcBef>
                <a:spcPts val="0"/>
              </a:spcBef>
              <a:buSzTx/>
              <a:buNone/>
              <a:defRPr i="1" sz="3200"/>
            </a:lvl1pPr>
            <a:lvl2pPr marL="1025769" indent="-390769" algn="ctr">
              <a:spcBef>
                <a:spcPts val="0"/>
              </a:spcBef>
              <a:defRPr i="1" sz="3200"/>
            </a:lvl2pPr>
            <a:lvl3pPr marL="1660769" indent="-390769" algn="ctr">
              <a:spcBef>
                <a:spcPts val="0"/>
              </a:spcBef>
              <a:defRPr i="1" sz="3200"/>
            </a:lvl3pPr>
            <a:lvl4pPr marL="2295769" indent="-390769" algn="ctr">
              <a:spcBef>
                <a:spcPts val="0"/>
              </a:spcBef>
              <a:defRPr i="1" sz="3200"/>
            </a:lvl4pPr>
            <a:lvl5pPr marL="2930769" indent="-390769" algn="ctr">
              <a:spcBef>
                <a:spcPts val="0"/>
              </a:spcBef>
              <a:defRPr i="1" sz="3200"/>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2387600" y="6076950"/>
            <a:ext cx="19621500" cy="825500"/>
          </a:xfrm>
          <a:prstGeom prst="rect">
            <a:avLst/>
          </a:prstGeom>
        </p:spPr>
        <p:txBody>
          <a:bodyPr/>
          <a:lstStyle/>
          <a:p>
            <a:pPr marL="0" indent="0" algn="ctr">
              <a:spcBef>
                <a:spcPts val="0"/>
              </a:spcBef>
              <a:buSzTx/>
              <a:buNone/>
              <a:defRPr>
                <a:latin typeface="Helvetica Neue Medium"/>
                <a:ea typeface="Helvetica Neue Medium"/>
                <a:cs typeface="Helvetica Neue Medium"/>
                <a:sym typeface="Helvetica Neue Medium"/>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17" name="Title Text"/>
          <p:cNvSpPr txBox="1"/>
          <p:nvPr>
            <p:ph type="title"/>
          </p:nvPr>
        </p:nvSpPr>
        <p:spPr>
          <a:xfrm>
            <a:off x="4419598" y="3657600"/>
            <a:ext cx="15544805" cy="4114802"/>
          </a:xfrm>
          <a:prstGeom prst="rect">
            <a:avLst/>
          </a:prstGeom>
        </p:spPr>
        <p:txBody>
          <a:bodyPr lIns="101598" tIns="101598" rIns="101598" bIns="101598"/>
          <a:lstStyle>
            <a:lvl1pPr marR="57148" indent="40639" defTabSz="1285875">
              <a:defRPr sz="8600">
                <a:uFill>
                  <a:solidFill>
                    <a:srgbClr val="000000"/>
                  </a:solidFill>
                </a:uFill>
                <a:latin typeface="Arial"/>
                <a:ea typeface="Arial"/>
                <a:cs typeface="Arial"/>
                <a:sym typeface="Arial"/>
              </a:defRPr>
            </a:lvl1pPr>
          </a:lstStyle>
          <a:p>
            <a:pPr/>
            <a:r>
              <a:t>Title Text</a:t>
            </a:r>
          </a:p>
        </p:txBody>
      </p:sp>
      <p:sp>
        <p:nvSpPr>
          <p:cNvPr id="118" name="Body Level One…"/>
          <p:cNvSpPr txBox="1"/>
          <p:nvPr>
            <p:ph type="body" sz="half" idx="1"/>
          </p:nvPr>
        </p:nvSpPr>
        <p:spPr>
          <a:xfrm>
            <a:off x="5791198" y="7772400"/>
            <a:ext cx="12801603" cy="5943602"/>
          </a:xfrm>
          <a:prstGeom prst="rect">
            <a:avLst/>
          </a:prstGeom>
        </p:spPr>
        <p:txBody>
          <a:bodyPr lIns="101598" tIns="101598" rIns="101598" bIns="101598" anchor="t"/>
          <a:lstStyle>
            <a:lvl1pPr marL="0" marR="57148" indent="40639" algn="ctr" defTabSz="1285875">
              <a:spcBef>
                <a:spcPts val="900"/>
              </a:spcBef>
              <a:buSzTx/>
              <a:buNone/>
              <a:defRPr sz="6000">
                <a:uFill>
                  <a:solidFill>
                    <a:srgbClr val="000000"/>
                  </a:solidFill>
                </a:uFill>
                <a:latin typeface="Arial"/>
                <a:ea typeface="Arial"/>
                <a:cs typeface="Arial"/>
                <a:sym typeface="Arial"/>
              </a:defRPr>
            </a:lvl1pPr>
            <a:lvl2pPr marL="0" marR="57148" indent="40639" algn="ctr" defTabSz="1285875">
              <a:spcBef>
                <a:spcPts val="900"/>
              </a:spcBef>
              <a:buSzTx/>
              <a:buNone/>
              <a:defRPr sz="6000">
                <a:uFill>
                  <a:solidFill>
                    <a:srgbClr val="000000"/>
                  </a:solidFill>
                </a:uFill>
                <a:latin typeface="Arial"/>
                <a:ea typeface="Arial"/>
                <a:cs typeface="Arial"/>
                <a:sym typeface="Arial"/>
              </a:defRPr>
            </a:lvl2pPr>
            <a:lvl3pPr marL="0" marR="57148" indent="40639" algn="ctr" defTabSz="1285875">
              <a:spcBef>
                <a:spcPts val="900"/>
              </a:spcBef>
              <a:buSzTx/>
              <a:buNone/>
              <a:defRPr sz="6000">
                <a:uFill>
                  <a:solidFill>
                    <a:srgbClr val="000000"/>
                  </a:solidFill>
                </a:uFill>
                <a:latin typeface="Arial"/>
                <a:ea typeface="Arial"/>
                <a:cs typeface="Arial"/>
                <a:sym typeface="Arial"/>
              </a:defRPr>
            </a:lvl3pPr>
            <a:lvl4pPr marL="0" marR="57148" indent="40639" algn="ctr" defTabSz="1285875">
              <a:spcBef>
                <a:spcPts val="900"/>
              </a:spcBef>
              <a:buSzTx/>
              <a:buNone/>
              <a:defRPr sz="6000">
                <a:uFill>
                  <a:solidFill>
                    <a:srgbClr val="000000"/>
                  </a:solidFill>
                </a:uFill>
                <a:latin typeface="Arial"/>
                <a:ea typeface="Arial"/>
                <a:cs typeface="Arial"/>
                <a:sym typeface="Arial"/>
              </a:defRPr>
            </a:lvl4pPr>
            <a:lvl5pPr marL="0" marR="57148" indent="40639" algn="ctr" defTabSz="1285875">
              <a:spcBef>
                <a:spcPts val="900"/>
              </a:spcBef>
              <a:buSzTx/>
              <a:buNone/>
              <a:defRPr sz="6000">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7781936" y="12496800"/>
            <a:ext cx="554928" cy="548825"/>
          </a:xfrm>
          <a:prstGeom prst="rect">
            <a:avLst/>
          </a:prstGeom>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4419598" y="3809998"/>
            <a:ext cx="15544805" cy="3810003"/>
          </a:xfrm>
          <a:prstGeom prst="rect">
            <a:avLst/>
          </a:prstGeom>
          <a:effectLst>
            <a:outerShdw sx="100000" sy="100000" kx="0" ky="0" algn="b" rotWithShape="0" blurRad="88900" dist="12700" dir="8100000">
              <a:srgbClr val="FFFFFF">
                <a:alpha val="75000"/>
              </a:srgbClr>
            </a:outerShdw>
          </a:effectLst>
        </p:spPr>
        <p:txBody>
          <a:bodyPr lIns="101598" tIns="101598" rIns="101598" bIns="101598"/>
          <a:lstStyle>
            <a:lvl1pPr marR="57148" indent="40639" algn="r" defTabSz="1285875">
              <a:defRPr sz="8600">
                <a:uFill>
                  <a:solidFill>
                    <a:srgbClr val="000000"/>
                  </a:solidFill>
                </a:uFill>
                <a:latin typeface="Times New Roman"/>
                <a:ea typeface="Times New Roman"/>
                <a:cs typeface="Times New Roman"/>
                <a:sym typeface="Times New Roman"/>
              </a:defRPr>
            </a:lvl1pPr>
          </a:lstStyle>
          <a:p>
            <a:pPr/>
            <a:r>
              <a:t>Title Text</a:t>
            </a:r>
          </a:p>
        </p:txBody>
      </p:sp>
      <p:sp>
        <p:nvSpPr>
          <p:cNvPr id="127" name="Body Level One…"/>
          <p:cNvSpPr txBox="1"/>
          <p:nvPr>
            <p:ph type="body" sz="half" idx="1"/>
          </p:nvPr>
        </p:nvSpPr>
        <p:spPr>
          <a:xfrm>
            <a:off x="7162797" y="7619999"/>
            <a:ext cx="12801603" cy="6096002"/>
          </a:xfrm>
          <a:prstGeom prst="rect">
            <a:avLst/>
          </a:prstGeom>
          <a:effectLst>
            <a:outerShdw sx="100000" sy="100000" kx="0" ky="0" algn="b" rotWithShape="0" blurRad="88900" dist="12700" dir="8100000">
              <a:srgbClr val="FFFFFF">
                <a:alpha val="75000"/>
              </a:srgbClr>
            </a:outerShdw>
          </a:effectLst>
        </p:spPr>
        <p:txBody>
          <a:bodyPr lIns="101598" tIns="101598" rIns="101598" bIns="101598" anchor="t"/>
          <a:lstStyle>
            <a:lvl1pPr marL="0" marR="57148" indent="40639" algn="r" defTabSz="1285875">
              <a:spcBef>
                <a:spcPts val="900"/>
              </a:spcBef>
              <a:buSzTx/>
              <a:buNone/>
              <a:defRPr sz="6000">
                <a:uFill>
                  <a:solidFill>
                    <a:srgbClr val="000000"/>
                  </a:solidFill>
                </a:uFill>
                <a:latin typeface="Times New Roman"/>
                <a:ea typeface="Times New Roman"/>
                <a:cs typeface="Times New Roman"/>
                <a:sym typeface="Times New Roman"/>
              </a:defRPr>
            </a:lvl1pPr>
            <a:lvl2pPr marL="0" marR="57148" indent="40639" algn="r" defTabSz="1285875">
              <a:spcBef>
                <a:spcPts val="900"/>
              </a:spcBef>
              <a:buSzTx/>
              <a:buNone/>
              <a:defRPr sz="6000">
                <a:uFill>
                  <a:solidFill>
                    <a:srgbClr val="000000"/>
                  </a:solidFill>
                </a:uFill>
                <a:latin typeface="Times New Roman"/>
                <a:ea typeface="Times New Roman"/>
                <a:cs typeface="Times New Roman"/>
                <a:sym typeface="Times New Roman"/>
              </a:defRPr>
            </a:lvl2pPr>
            <a:lvl3pPr marL="0" marR="57148" indent="40639" algn="r" defTabSz="1285875">
              <a:spcBef>
                <a:spcPts val="900"/>
              </a:spcBef>
              <a:buSzTx/>
              <a:buNone/>
              <a:defRPr sz="6000">
                <a:uFill>
                  <a:solidFill>
                    <a:srgbClr val="000000"/>
                  </a:solidFill>
                </a:uFill>
                <a:latin typeface="Times New Roman"/>
                <a:ea typeface="Times New Roman"/>
                <a:cs typeface="Times New Roman"/>
                <a:sym typeface="Times New Roman"/>
              </a:defRPr>
            </a:lvl3pPr>
            <a:lvl4pPr marL="0" marR="57148" indent="40639" algn="r" defTabSz="1285875">
              <a:spcBef>
                <a:spcPts val="900"/>
              </a:spcBef>
              <a:buSzTx/>
              <a:buNone/>
              <a:defRPr sz="6000">
                <a:uFill>
                  <a:solidFill>
                    <a:srgbClr val="000000"/>
                  </a:solidFill>
                </a:uFill>
                <a:latin typeface="Times New Roman"/>
                <a:ea typeface="Times New Roman"/>
                <a:cs typeface="Times New Roman"/>
                <a:sym typeface="Times New Roman"/>
              </a:defRPr>
            </a:lvl4pPr>
            <a:lvl5pPr marL="0" marR="57148" indent="40639" algn="r" defTabSz="1285875">
              <a:spcBef>
                <a:spcPts val="900"/>
              </a:spcBef>
              <a:buSzTx/>
              <a:buNone/>
              <a:defRPr sz="6000">
                <a:uFill>
                  <a:solidFill>
                    <a:srgbClr val="000000"/>
                  </a:solidFill>
                </a:u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7799053" y="12496800"/>
            <a:ext cx="520697" cy="533148"/>
          </a:xfrm>
          <a:prstGeom prst="rect">
            <a:avLst/>
          </a:prstGeom>
        </p:spPr>
        <p:txBody>
          <a:bodyPr lIns="101598" tIns="101598" rIns="101598" bIns="101598"/>
          <a:lstStyle>
            <a:lvl1pPr defTabSz="821530">
              <a:defRPr>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Title Text"/>
          <p:cNvSpPr txBox="1"/>
          <p:nvPr>
            <p:ph type="title"/>
          </p:nvPr>
        </p:nvSpPr>
        <p:spPr>
          <a:xfrm>
            <a:off x="4419598" y="3657600"/>
            <a:ext cx="15544805" cy="4114802"/>
          </a:xfrm>
          <a:prstGeom prst="rect">
            <a:avLst/>
          </a:prstGeom>
          <a:effectLst>
            <a:outerShdw sx="100000" sy="100000" kx="0" ky="0" algn="b" rotWithShape="0" blurRad="63500" dist="63500" dir="2700000">
              <a:srgbClr val="929292"/>
            </a:outerShdw>
          </a:effectLst>
        </p:spPr>
        <p:txBody>
          <a:bodyPr lIns="101598" tIns="101598" rIns="101598" bIns="101598"/>
          <a:lstStyle>
            <a:lvl1pPr marR="57148" indent="40639" defTabSz="1285875">
              <a:defRPr b="1" sz="8600">
                <a:solidFill>
                  <a:srgbClr val="FFFC79"/>
                </a:solidFill>
                <a:uFill>
                  <a:solidFill>
                    <a:srgbClr val="FFFC79"/>
                  </a:solidFill>
                </a:uFill>
                <a:latin typeface="Trebuchet MS"/>
                <a:ea typeface="Trebuchet MS"/>
                <a:cs typeface="Trebuchet MS"/>
                <a:sym typeface="Trebuchet MS"/>
              </a:defRPr>
            </a:lvl1pPr>
          </a:lstStyle>
          <a:p>
            <a:pPr/>
            <a:r>
              <a:t>Title Text</a:t>
            </a:r>
          </a:p>
        </p:txBody>
      </p:sp>
      <p:sp>
        <p:nvSpPr>
          <p:cNvPr id="136" name="Body Level One…"/>
          <p:cNvSpPr txBox="1"/>
          <p:nvPr>
            <p:ph type="body" sz="half" idx="1"/>
          </p:nvPr>
        </p:nvSpPr>
        <p:spPr>
          <a:xfrm>
            <a:off x="5791198" y="7772400"/>
            <a:ext cx="12801603" cy="5943602"/>
          </a:xfrm>
          <a:prstGeom prst="rect">
            <a:avLst/>
          </a:prstGeom>
          <a:effectLst>
            <a:outerShdw sx="100000" sy="100000" kx="0" ky="0" algn="b" rotWithShape="0" blurRad="63500" dist="63500" dir="2700000">
              <a:srgbClr val="929292"/>
            </a:outerShdw>
          </a:effectLst>
        </p:spPr>
        <p:txBody>
          <a:bodyPr lIns="101598" tIns="101598" rIns="101598" bIns="101598" anchor="t"/>
          <a:lstStyle>
            <a:lvl1pPr marL="0" marR="57148" indent="40639" algn="ctr" defTabSz="1285875">
              <a:spcBef>
                <a:spcPts val="900"/>
              </a:spcBef>
              <a:buSzTx/>
              <a:buNone/>
              <a:defRPr sz="6000">
                <a:solidFill>
                  <a:srgbClr val="FFFC79"/>
                </a:solidFill>
                <a:uFill>
                  <a:solidFill>
                    <a:srgbClr val="FFFC79"/>
                  </a:solidFill>
                </a:uFill>
                <a:latin typeface="Trebuchet MS"/>
                <a:ea typeface="Trebuchet MS"/>
                <a:cs typeface="Trebuchet MS"/>
                <a:sym typeface="Trebuchet MS"/>
              </a:defRPr>
            </a:lvl1pPr>
            <a:lvl2pPr marL="0" marR="57148" indent="40639" algn="ctr" defTabSz="1285875">
              <a:spcBef>
                <a:spcPts val="900"/>
              </a:spcBef>
              <a:buSzTx/>
              <a:buNone/>
              <a:defRPr sz="6000">
                <a:solidFill>
                  <a:srgbClr val="FFFC79"/>
                </a:solidFill>
                <a:uFill>
                  <a:solidFill>
                    <a:srgbClr val="FFFC79"/>
                  </a:solidFill>
                </a:uFill>
                <a:latin typeface="Trebuchet MS"/>
                <a:ea typeface="Trebuchet MS"/>
                <a:cs typeface="Trebuchet MS"/>
                <a:sym typeface="Trebuchet MS"/>
              </a:defRPr>
            </a:lvl2pPr>
            <a:lvl3pPr marL="0" marR="57148" indent="40639" algn="ctr" defTabSz="1285875">
              <a:spcBef>
                <a:spcPts val="900"/>
              </a:spcBef>
              <a:buSzTx/>
              <a:buNone/>
              <a:defRPr sz="6000">
                <a:solidFill>
                  <a:srgbClr val="FFFC79"/>
                </a:solidFill>
                <a:uFill>
                  <a:solidFill>
                    <a:srgbClr val="FFFC79"/>
                  </a:solidFill>
                </a:uFill>
                <a:latin typeface="Trebuchet MS"/>
                <a:ea typeface="Trebuchet MS"/>
                <a:cs typeface="Trebuchet MS"/>
                <a:sym typeface="Trebuchet MS"/>
              </a:defRPr>
            </a:lvl3pPr>
            <a:lvl4pPr marL="0" marR="57148" indent="40639" algn="ctr" defTabSz="1285875">
              <a:spcBef>
                <a:spcPts val="900"/>
              </a:spcBef>
              <a:buSzTx/>
              <a:buNone/>
              <a:defRPr sz="6000">
                <a:solidFill>
                  <a:srgbClr val="FFFC79"/>
                </a:solidFill>
                <a:uFill>
                  <a:solidFill>
                    <a:srgbClr val="FFFC79"/>
                  </a:solidFill>
                </a:uFill>
                <a:latin typeface="Trebuchet MS"/>
                <a:ea typeface="Trebuchet MS"/>
                <a:cs typeface="Trebuchet MS"/>
                <a:sym typeface="Trebuchet MS"/>
              </a:defRPr>
            </a:lvl4pPr>
            <a:lvl5pPr marL="0" marR="57148" indent="40639" algn="ctr" defTabSz="1285875">
              <a:spcBef>
                <a:spcPts val="900"/>
              </a:spcBef>
              <a:buSzTx/>
              <a:buNone/>
              <a:defRPr sz="6000">
                <a:solidFill>
                  <a:srgbClr val="FFFC79"/>
                </a:solidFill>
                <a:uFill>
                  <a:solidFill>
                    <a:srgbClr val="FFFC79"/>
                  </a:solidFill>
                </a:u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7791610" y="12496800"/>
            <a:ext cx="535580" cy="558797"/>
          </a:xfrm>
          <a:prstGeom prst="rect">
            <a:avLst/>
          </a:prstGeom>
          <a:effectLst>
            <a:outerShdw sx="100000" sy="100000" kx="0" ky="0" algn="b" rotWithShape="0" blurRad="63500" dist="63500" dir="2700000">
              <a:srgbClr val="929292"/>
            </a:outerShdw>
          </a:effectLst>
        </p:spPr>
        <p:txBody>
          <a:bodyPr lIns="101598" tIns="101598" rIns="101598" bIns="101598"/>
          <a:lstStyle>
            <a:lvl1pPr defTabSz="821530">
              <a:defRPr>
                <a:solidFill>
                  <a:srgbClr val="FFFC79"/>
                </a:solidFill>
                <a:uFill>
                  <a:solidFill>
                    <a:srgbClr val="FFFC79"/>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Title Text"/>
          <p:cNvSpPr txBox="1"/>
          <p:nvPr>
            <p:ph type="title"/>
          </p:nvPr>
        </p:nvSpPr>
        <p:spPr>
          <a:xfrm>
            <a:off x="4833937" y="2303858"/>
            <a:ext cx="14716127" cy="4643439"/>
          </a:xfrm>
          <a:prstGeom prst="rect">
            <a:avLst/>
          </a:prstGeom>
        </p:spPr>
        <p:txBody>
          <a:bodyPr lIns="0" tIns="0" rIns="0" bIns="0" anchor="b"/>
          <a:lstStyle>
            <a:lvl1pPr defTabSz="821530">
              <a:defRPr>
                <a:solidFill>
                  <a:srgbClr val="FFFFFF"/>
                </a:solidFill>
                <a:latin typeface="Helvetica Light"/>
                <a:ea typeface="Helvetica Light"/>
                <a:cs typeface="Helvetica Light"/>
                <a:sym typeface="Helvetica Light"/>
              </a:defRPr>
            </a:lvl1pPr>
          </a:lstStyle>
          <a:p>
            <a:pPr/>
            <a:r>
              <a:t>Title Text</a:t>
            </a:r>
          </a:p>
        </p:txBody>
      </p:sp>
      <p:sp>
        <p:nvSpPr>
          <p:cNvPr id="145" name="Body Level One…"/>
          <p:cNvSpPr txBox="1"/>
          <p:nvPr>
            <p:ph type="body" sz="quarter" idx="1"/>
          </p:nvPr>
        </p:nvSpPr>
        <p:spPr>
          <a:xfrm>
            <a:off x="4833937" y="7072311"/>
            <a:ext cx="14716127" cy="1589486"/>
          </a:xfrm>
          <a:prstGeom prst="rect">
            <a:avLst/>
          </a:prstGeom>
        </p:spPr>
        <p:txBody>
          <a:bodyPr lIns="0" tIns="0" rIns="0" bIns="0" anchor="t"/>
          <a:lstStyle>
            <a:lvl1pPr marL="0" indent="0" algn="ctr" defTabSz="821530">
              <a:spcBef>
                <a:spcPts val="0"/>
              </a:spcBef>
              <a:buSzTx/>
              <a:buNone/>
              <a:defRPr sz="4400">
                <a:solidFill>
                  <a:srgbClr val="FFFFFF"/>
                </a:solidFill>
                <a:latin typeface="Helvetica Light"/>
                <a:ea typeface="Helvetica Light"/>
                <a:cs typeface="Helvetica Light"/>
                <a:sym typeface="Helvetica Light"/>
              </a:defRPr>
            </a:lvl1pPr>
            <a:lvl2pPr marL="0" indent="0" algn="ctr" defTabSz="821530">
              <a:spcBef>
                <a:spcPts val="0"/>
              </a:spcBef>
              <a:buSzTx/>
              <a:buNone/>
              <a:defRPr sz="4400">
                <a:solidFill>
                  <a:srgbClr val="FFFFFF"/>
                </a:solidFill>
                <a:latin typeface="Helvetica Light"/>
                <a:ea typeface="Helvetica Light"/>
                <a:cs typeface="Helvetica Light"/>
                <a:sym typeface="Helvetica Light"/>
              </a:defRPr>
            </a:lvl2pPr>
            <a:lvl3pPr marL="0" indent="0" algn="ctr" defTabSz="821530">
              <a:spcBef>
                <a:spcPts val="0"/>
              </a:spcBef>
              <a:buSzTx/>
              <a:buNone/>
              <a:defRPr sz="4400">
                <a:solidFill>
                  <a:srgbClr val="FFFFFF"/>
                </a:solidFill>
                <a:latin typeface="Helvetica Light"/>
                <a:ea typeface="Helvetica Light"/>
                <a:cs typeface="Helvetica Light"/>
                <a:sym typeface="Helvetica Light"/>
              </a:defRPr>
            </a:lvl3pPr>
            <a:lvl4pPr marL="0" indent="0" algn="ctr" defTabSz="821530">
              <a:spcBef>
                <a:spcPts val="0"/>
              </a:spcBef>
              <a:buSzTx/>
              <a:buNone/>
              <a:defRPr sz="4400">
                <a:solidFill>
                  <a:srgbClr val="FFFFFF"/>
                </a:solidFill>
                <a:latin typeface="Helvetica Light"/>
                <a:ea typeface="Helvetica Light"/>
                <a:cs typeface="Helvetica Light"/>
                <a:sym typeface="Helvetica Light"/>
              </a:defRPr>
            </a:lvl4pPr>
            <a:lvl5pPr marL="0" indent="0" algn="ctr" defTabSz="821530">
              <a:spcBef>
                <a:spcPts val="0"/>
              </a:spcBef>
              <a:buSzTx/>
              <a:buNone/>
              <a:defRPr sz="44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5919314" y="12250282"/>
            <a:ext cx="470169" cy="462419"/>
          </a:xfrm>
          <a:prstGeom prst="rect">
            <a:avLst/>
          </a:prstGeom>
        </p:spPr>
        <p:txBody>
          <a:bodyPr lIns="101598" tIns="101598" rIns="101598" bIns="101598" anchor="b"/>
          <a:lstStyle>
            <a:lvl1pPr defTabSz="821530">
              <a:defRPr sz="1800">
                <a:solidFill>
                  <a:srgbClr val="FFFFFF"/>
                </a:solidFill>
                <a:uFill>
                  <a:solidFill>
                    <a:srgbClr val="FFFFFF"/>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7" y="-393700"/>
            <a:ext cx="18135603"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8.jpeg"/><Relationship Id="rId4"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jpeg"/><Relationship Id="rId4" Type="http://schemas.openxmlformats.org/officeDocument/2006/relationships/image" Target="../media/image2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2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3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3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10.jpeg"/><Relationship Id="rId5"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jpeg"/><Relationship Id="rId4" Type="http://schemas.openxmlformats.org/officeDocument/2006/relationships/image" Target="../media/image4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2.jpeg"/><Relationship Id="rId4" Type="http://schemas.openxmlformats.org/officeDocument/2006/relationships/image" Target="../media/image4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4.jpeg"/><Relationship Id="rId4" Type="http://schemas.openxmlformats.org/officeDocument/2006/relationships/image" Target="../media/image4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5.jpeg"/><Relationship Id="rId4" Type="http://schemas.openxmlformats.org/officeDocument/2006/relationships/image" Target="../media/image4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6.jpeg"/><Relationship Id="rId4" Type="http://schemas.openxmlformats.org/officeDocument/2006/relationships/image" Target="../media/image4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7.jpeg"/><Relationship Id="rId4" Type="http://schemas.openxmlformats.org/officeDocument/2006/relationships/image" Target="../media/image4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8.jpeg"/><Relationship Id="rId4" Type="http://schemas.openxmlformats.org/officeDocument/2006/relationships/image" Target="../media/image4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9.png"/><Relationship Id="rId4" Type="http://schemas.openxmlformats.org/officeDocument/2006/relationships/image" Target="../media/image5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9.jpeg"/><Relationship Id="rId4" Type="http://schemas.openxmlformats.org/officeDocument/2006/relationships/image" Target="../media/image5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0.jpeg"/><Relationship Id="rId4" Type="http://schemas.openxmlformats.org/officeDocument/2006/relationships/image" Target="../media/image5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21.jpeg"/><Relationship Id="rId4" Type="http://schemas.openxmlformats.org/officeDocument/2006/relationships/image" Target="../media/image5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22.jpeg"/><Relationship Id="rId4" Type="http://schemas.openxmlformats.org/officeDocument/2006/relationships/image" Target="../media/image5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eg"/><Relationship Id="rId4"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23.jpeg"/><Relationship Id="rId4" Type="http://schemas.openxmlformats.org/officeDocument/2006/relationships/image" Target="../media/image5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24.jpeg"/><Relationship Id="rId4" Type="http://schemas.openxmlformats.org/officeDocument/2006/relationships/image" Target="../media/image5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25.jpeg"/><Relationship Id="rId4" Type="http://schemas.openxmlformats.org/officeDocument/2006/relationships/image" Target="../media/image5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26.jpeg"/><Relationship Id="rId4" Type="http://schemas.openxmlformats.org/officeDocument/2006/relationships/image" Target="../media/image5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27.jpeg"/><Relationship Id="rId4" Type="http://schemas.openxmlformats.org/officeDocument/2006/relationships/image" Target="../media/image59.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28.jpeg"/><Relationship Id="rId4" Type="http://schemas.openxmlformats.org/officeDocument/2006/relationships/image" Target="../media/image6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29.jpeg"/><Relationship Id="rId4" Type="http://schemas.openxmlformats.org/officeDocument/2006/relationships/image" Target="../media/image6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30.jpeg"/><Relationship Id="rId4" Type="http://schemas.openxmlformats.org/officeDocument/2006/relationships/image" Target="../media/image62.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3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2.jpeg"/><Relationship Id="rId4" Type="http://schemas.openxmlformats.org/officeDocument/2006/relationships/image" Target="../media/image6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3.jpeg"/><Relationship Id="rId4" Type="http://schemas.openxmlformats.org/officeDocument/2006/relationships/image" Target="../media/image6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4.jpeg"/><Relationship Id="rId4" Type="http://schemas.openxmlformats.org/officeDocument/2006/relationships/image" Target="../media/image6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eg"/><Relationship Id="rId4"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5" name="2nd  International Symposium on Trauma Therapy…"/>
          <p:cNvSpPr txBox="1"/>
          <p:nvPr>
            <p:ph type="ctrTitle"/>
          </p:nvPr>
        </p:nvSpPr>
        <p:spPr>
          <a:xfrm>
            <a:off x="762000" y="7066666"/>
            <a:ext cx="22860000" cy="5588002"/>
          </a:xfrm>
          <a:prstGeom prst="rect">
            <a:avLst/>
          </a:prstGeom>
          <a:solidFill>
            <a:srgbClr val="FFFC66"/>
          </a:solidFill>
        </p:spPr>
        <p:txBody>
          <a:bodyPr/>
          <a:lstStyle/>
          <a:p>
            <a:pPr defTabSz="162763">
              <a:defRPr b="1" i="1" sz="4272">
                <a:latin typeface="Arial"/>
                <a:ea typeface="Arial"/>
                <a:cs typeface="Arial"/>
                <a:sym typeface="Arial"/>
              </a:defRPr>
            </a:pPr>
          </a:p>
          <a:p>
            <a:pPr defTabSz="162763">
              <a:defRPr b="1" i="1" sz="4450">
                <a:latin typeface="Arial"/>
                <a:ea typeface="Arial"/>
                <a:cs typeface="Arial"/>
                <a:sym typeface="Arial"/>
              </a:defRPr>
            </a:pPr>
            <a:r>
              <a:t>2nd  International Symposium on Trauma Therapy</a:t>
            </a:r>
          </a:p>
          <a:p>
            <a:pPr defTabSz="162763">
              <a:defRPr b="1" i="1" sz="4361">
                <a:latin typeface="Arial"/>
                <a:ea typeface="Arial"/>
                <a:cs typeface="Arial"/>
                <a:sym typeface="Arial"/>
              </a:defRPr>
            </a:pPr>
          </a:p>
          <a:p>
            <a:pPr defTabSz="162763">
              <a:defRPr b="1" i="1" sz="4361">
                <a:latin typeface="Arial"/>
                <a:ea typeface="Arial"/>
                <a:cs typeface="Arial"/>
                <a:sym typeface="Arial"/>
              </a:defRPr>
            </a:pPr>
            <a:r>
              <a:t>Cumulative Neglect and Relational Trauma:                                                                                                                                                                                                                        A Developmental Perspective</a:t>
            </a:r>
          </a:p>
          <a:p>
            <a:pPr defTabSz="162763">
              <a:defRPr b="1" i="1" sz="3827">
                <a:latin typeface="Arial"/>
                <a:ea typeface="Arial"/>
                <a:cs typeface="Arial"/>
                <a:sym typeface="Arial"/>
              </a:defRPr>
            </a:pPr>
          </a:p>
          <a:p>
            <a:pPr defTabSz="162763">
              <a:defRPr b="1" i="1" sz="4539">
                <a:latin typeface="Arial"/>
                <a:ea typeface="Arial"/>
                <a:cs typeface="Arial"/>
                <a:sym typeface="Arial"/>
              </a:defRPr>
            </a:pPr>
            <a:r>
              <a:t>Richard G. Erskine, </a:t>
            </a:r>
            <a:r>
              <a:rPr sz="3559"/>
              <a:t>PhD</a:t>
            </a:r>
            <a:r>
              <a:t>.</a:t>
            </a: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a:p>
            <a:pPr defTabSz="162763">
              <a:defRPr b="1" i="1" sz="712">
                <a:latin typeface="Arial"/>
                <a:ea typeface="Arial"/>
                <a:cs typeface="Arial"/>
                <a:sym typeface="Arial"/>
              </a:defRPr>
            </a:pPr>
          </a:p>
        </p:txBody>
      </p:sp>
      <p:sp>
        <p:nvSpPr>
          <p:cNvPr id="156" name="II Simposio Internacional sobre Terapia del Trauma…"/>
          <p:cNvSpPr txBox="1"/>
          <p:nvPr>
            <p:ph type="subTitle" sz="half" idx="1"/>
          </p:nvPr>
        </p:nvSpPr>
        <p:spPr>
          <a:xfrm>
            <a:off x="762000" y="680042"/>
            <a:ext cx="22860000" cy="5588003"/>
          </a:xfrm>
          <a:prstGeom prst="rect">
            <a:avLst/>
          </a:prstGeom>
          <a:solidFill>
            <a:srgbClr val="FFFC66"/>
          </a:solidFill>
        </p:spPr>
        <p:txBody>
          <a:bodyPr/>
          <a:lstStyle/>
          <a:p>
            <a:pPr defTabSz="437513">
              <a:defRPr b="1" sz="2800"/>
            </a:pPr>
          </a:p>
          <a:p>
            <a:pPr defTabSz="437513">
              <a:defRPr b="1" sz="4400"/>
            </a:pPr>
            <a:r>
              <a:t>II Simposio Internacional sobre Terapia del Trauma</a:t>
            </a:r>
          </a:p>
          <a:p>
            <a:pPr algn="l" defTabSz="242315">
              <a:spcBef>
                <a:spcPts val="600"/>
              </a:spcBef>
              <a:defRPr sz="4400">
                <a:latin typeface="Times Roman"/>
                <a:ea typeface="Times Roman"/>
                <a:cs typeface="Times Roman"/>
                <a:sym typeface="Times Roman"/>
              </a:defRPr>
            </a:pPr>
          </a:p>
          <a:p>
            <a:pPr defTabSz="437513">
              <a:defRPr b="1" sz="5900"/>
            </a:pPr>
            <a:r>
              <a:t>Negligencia Acumulativa y Trauma Relacional:                                                                                                                                                                                                                        Una perspectiva desde el Desarrollo Evolutivo</a:t>
            </a:r>
          </a:p>
          <a:p>
            <a:pPr defTabSz="437513">
              <a:defRPr b="1" sz="4400"/>
            </a:pPr>
          </a:p>
          <a:p>
            <a:pPr defTabSz="437513">
              <a:defRPr b="1" sz="4200">
                <a:latin typeface="Arial"/>
                <a:ea typeface="Arial"/>
                <a:cs typeface="Arial"/>
                <a:sym typeface="Arial"/>
              </a:defRPr>
            </a:pPr>
            <a:r>
              <a:t>Richard G. Erskine, </a:t>
            </a:r>
            <a:r>
              <a:rPr sz="3400"/>
              <a:t>PhD.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372"/>
          <p:cNvSpPr txBox="1"/>
          <p:nvPr>
            <p:ph type="body" idx="1"/>
          </p:nvPr>
        </p:nvSpPr>
        <p:spPr>
          <a:xfrm>
            <a:off x="2379757" y="707009"/>
            <a:ext cx="16611735" cy="13716005"/>
          </a:xfrm>
          <a:prstGeom prst="rect">
            <a:avLst/>
          </a:prstGeom>
        </p:spPr>
        <p:txBody>
          <a:bodyPr/>
          <a:lstStyle/>
          <a:p>
            <a:pPr algn="l" defTabSz="328610">
              <a:defRPr b="1" sz="8400">
                <a:uFill>
                  <a:solidFill>
                    <a:srgbClr val="4349AA"/>
                  </a:solidFill>
                </a:uFill>
                <a:latin typeface="+mj-lt"/>
                <a:ea typeface="+mj-ea"/>
                <a:cs typeface="+mj-cs"/>
                <a:sym typeface="Helvetica"/>
              </a:defRPr>
            </a:pPr>
            <a:r>
              <a:t>3) Aceptación por parte de otra persona estable, fiable y protectora:</a:t>
            </a:r>
          </a:p>
          <a:p>
            <a:pPr algn="l" defTabSz="328610">
              <a:defRPr b="1" sz="8400">
                <a:uFill>
                  <a:solidFill>
                    <a:srgbClr val="4349AA"/>
                  </a:solidFill>
                </a:uFill>
                <a:latin typeface="+mj-lt"/>
                <a:ea typeface="+mj-ea"/>
                <a:cs typeface="+mj-cs"/>
                <a:sym typeface="Helvetica"/>
              </a:defRPr>
            </a:pPr>
          </a:p>
          <a:p>
            <a:pPr algn="l" defTabSz="328610">
              <a:defRPr b="1" sz="5800">
                <a:uFill>
                  <a:solidFill>
                    <a:srgbClr val="4349AA"/>
                  </a:solidFill>
                </a:uFill>
                <a:latin typeface="+mj-lt"/>
                <a:ea typeface="+mj-ea"/>
                <a:cs typeface="+mj-cs"/>
                <a:sym typeface="Helvetica"/>
              </a:defRPr>
            </a:pPr>
            <a:r>
              <a:t>disponer de información fiable </a:t>
            </a:r>
          </a:p>
          <a:p>
            <a:pPr algn="l" defTabSz="328610">
              <a:defRPr b="1" sz="5800">
                <a:uFill>
                  <a:solidFill>
                    <a:srgbClr val="4349AA"/>
                  </a:solidFill>
                </a:uFill>
                <a:latin typeface="+mj-lt"/>
                <a:ea typeface="+mj-ea"/>
                <a:cs typeface="+mj-cs"/>
                <a:sym typeface="Helvetica"/>
              </a:defRPr>
            </a:pPr>
            <a:r>
              <a:t>y orientación; </a:t>
            </a:r>
          </a:p>
          <a:p>
            <a:pPr algn="l" defTabSz="328610">
              <a:defRPr b="1" sz="5800">
                <a:uFill>
                  <a:solidFill>
                    <a:srgbClr val="4349AA"/>
                  </a:solidFill>
                </a:uFill>
                <a:latin typeface="+mj-lt"/>
                <a:ea typeface="+mj-ea"/>
                <a:cs typeface="+mj-cs"/>
                <a:sym typeface="Helvetica"/>
              </a:defRPr>
            </a:pPr>
            <a:r>
              <a:t>Alguien que nos ofrezca</a:t>
            </a:r>
            <a:r>
              <a:t> protección contra </a:t>
            </a:r>
          </a:p>
          <a:p>
            <a:pPr algn="l" defTabSz="328610">
              <a:defRPr b="1" sz="5800">
                <a:uFill>
                  <a:solidFill>
                    <a:srgbClr val="4349AA"/>
                  </a:solidFill>
                </a:uFill>
                <a:latin typeface="+mj-lt"/>
                <a:ea typeface="+mj-ea"/>
                <a:cs typeface="+mj-cs"/>
                <a:sym typeface="Helvetica"/>
              </a:defRPr>
            </a:pPr>
            <a:r>
              <a:t>de </a:t>
            </a:r>
            <a:r>
              <a:t>ataques externos, e incluso en</a:t>
            </a:r>
          </a:p>
          <a:p>
            <a:pPr algn="l" defTabSz="328610">
              <a:defRPr b="1" sz="5800">
                <a:uFill>
                  <a:solidFill>
                    <a:srgbClr val="4349AA"/>
                  </a:solidFill>
                </a:uFill>
                <a:latin typeface="+mj-lt"/>
                <a:ea typeface="+mj-ea"/>
                <a:cs typeface="+mj-cs"/>
                <a:sym typeface="Helvetica"/>
              </a:defRPr>
            </a:pPr>
            <a:r>
              <a:t>los propios conflictos</a:t>
            </a:r>
          </a:p>
          <a:p>
            <a:pPr algn="l" defTabSz="328610">
              <a:defRPr b="1" sz="5800">
                <a:uFill>
                  <a:solidFill>
                    <a:srgbClr val="4349AA"/>
                  </a:solidFill>
                </a:uFill>
                <a:latin typeface="+mj-lt"/>
                <a:ea typeface="+mj-ea"/>
                <a:cs typeface="+mj-cs"/>
                <a:sym typeface="Helvetica"/>
              </a:defRPr>
            </a:pPr>
            <a:r>
              <a:t>propios conflictos y cuando hay</a:t>
            </a:r>
          </a:p>
          <a:p>
            <a:pPr algn="l" defTabSz="328610">
              <a:defRPr b="1" sz="5800">
                <a:uFill>
                  <a:solidFill>
                    <a:srgbClr val="4349AA"/>
                  </a:solidFill>
                </a:uFill>
                <a:latin typeface="+mj-lt"/>
                <a:ea typeface="+mj-ea"/>
                <a:cs typeface="+mj-cs"/>
                <a:sym typeface="Helvetica"/>
              </a:defRPr>
            </a:pPr>
            <a:r>
              <a:t>una</a:t>
            </a:r>
            <a:r>
              <a:t> escalada de afectos.</a:t>
            </a:r>
          </a:p>
        </p:txBody>
      </p:sp>
      <p:pic>
        <p:nvPicPr>
          <p:cNvPr id="215" name="image.pdf" descr="image.pdf"/>
          <p:cNvPicPr>
            <a:picLocks noChangeAspect="1"/>
          </p:cNvPicPr>
          <p:nvPr/>
        </p:nvPicPr>
        <p:blipFill>
          <a:blip r:embed="rId3">
            <a:extLst/>
          </a:blip>
          <a:stretch>
            <a:fillRect/>
          </a:stretch>
        </p:blipFill>
        <p:spPr>
          <a:xfrm>
            <a:off x="14553327" y="4637018"/>
            <a:ext cx="7199391" cy="91883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376"/>
          <p:cNvSpPr txBox="1"/>
          <p:nvPr>
            <p:ph type="title"/>
          </p:nvPr>
        </p:nvSpPr>
        <p:spPr>
          <a:xfrm>
            <a:off x="270921" y="-2862106"/>
            <a:ext cx="24494080" cy="6352036"/>
          </a:xfrm>
          <a:prstGeom prst="rect">
            <a:avLst/>
          </a:prstGeom>
        </p:spPr>
        <p:txBody>
          <a:bodyPr/>
          <a:lstStyle/>
          <a:p>
            <a:pPr>
              <a:defRPr b="1" sz="7900">
                <a:uFill>
                  <a:solidFill>
                    <a:srgbClr val="E9244A"/>
                  </a:solidFill>
                </a:uFill>
                <a:latin typeface="+mj-lt"/>
                <a:ea typeface="+mj-ea"/>
                <a:cs typeface="+mj-cs"/>
                <a:sym typeface="Helvetica"/>
              </a:defRPr>
            </a:pPr>
            <a:r>
              <a:t>4) Confirmacion de la experiencia personal : </a:t>
            </a:r>
            <a:r>
              <a:rPr sz="7400"/>
              <a:t>                                               </a:t>
            </a:r>
            <a:r>
              <a:rPr sz="6100"/>
              <a:t>que las experiencias de la vida se confirmen a través de la reciprocidad y de una experiencia compartida.</a:t>
            </a:r>
          </a:p>
        </p:txBody>
      </p:sp>
      <p:pic>
        <p:nvPicPr>
          <p:cNvPr id="220" name="Image" descr="Image"/>
          <p:cNvPicPr>
            <a:picLocks noChangeAspect="1"/>
          </p:cNvPicPr>
          <p:nvPr/>
        </p:nvPicPr>
        <p:blipFill>
          <a:blip r:embed="rId3">
            <a:extLst/>
          </a:blip>
          <a:stretch>
            <a:fillRect/>
          </a:stretch>
        </p:blipFill>
        <p:spPr>
          <a:xfrm>
            <a:off x="5815638" y="3739843"/>
            <a:ext cx="12752724" cy="95892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Stock_000014942216_Medium.jpg" descr="iStock_000014942216_Medium.jpg"/>
          <p:cNvPicPr>
            <a:picLocks noChangeAspect="1"/>
          </p:cNvPicPr>
          <p:nvPr/>
        </p:nvPicPr>
        <p:blipFill>
          <a:blip r:embed="rId3">
            <a:extLst/>
          </a:blip>
          <a:srcRect l="275" t="0" r="0" b="0"/>
          <a:stretch>
            <a:fillRect/>
          </a:stretch>
        </p:blipFill>
        <p:spPr>
          <a:xfrm>
            <a:off x="2433200" y="-130970"/>
            <a:ext cx="10694152" cy="13977893"/>
          </a:xfrm>
          <a:prstGeom prst="rect">
            <a:avLst/>
          </a:prstGeom>
          <a:ln w="12700">
            <a:miter lim="400000"/>
          </a:ln>
        </p:spPr>
      </p:pic>
      <p:sp>
        <p:nvSpPr>
          <p:cNvPr id="225" name="Shape 380"/>
          <p:cNvSpPr txBox="1"/>
          <p:nvPr>
            <p:ph type="title"/>
          </p:nvPr>
        </p:nvSpPr>
        <p:spPr>
          <a:xfrm>
            <a:off x="18192750" y="-8342841"/>
            <a:ext cx="14716125" cy="8182107"/>
          </a:xfrm>
          <a:prstGeom prst="rect">
            <a:avLst/>
          </a:prstGeom>
        </p:spPr>
        <p:txBody>
          <a:bodyPr/>
          <a:lstStyle>
            <a:lvl1pPr>
              <a:defRPr sz="3600"/>
            </a:lvl1pPr>
          </a:lstStyle>
          <a:p>
            <a:pPr/>
            <a:r>
              <a:t>5) Self-Definition:</a:t>
            </a:r>
          </a:p>
        </p:txBody>
      </p:sp>
      <p:sp>
        <p:nvSpPr>
          <p:cNvPr id="226" name="Shape 381"/>
          <p:cNvSpPr txBox="1"/>
          <p:nvPr>
            <p:ph type="body" sz="half" idx="1"/>
          </p:nvPr>
        </p:nvSpPr>
        <p:spPr>
          <a:xfrm>
            <a:off x="13964138" y="317206"/>
            <a:ext cx="9784369" cy="12478972"/>
          </a:xfrm>
          <a:prstGeom prst="rect">
            <a:avLst/>
          </a:prstGeom>
        </p:spPr>
        <p:txBody>
          <a:bodyPr/>
          <a:lstStyle/>
          <a:p>
            <a:pPr>
              <a:defRPr b="1" sz="5200">
                <a:latin typeface="+mj-lt"/>
                <a:ea typeface="+mj-ea"/>
                <a:cs typeface="+mj-cs"/>
                <a:sym typeface="Helvetica"/>
              </a:defRPr>
            </a:pPr>
          </a:p>
          <a:p>
            <a:pPr>
              <a:defRPr b="1" sz="5200">
                <a:latin typeface="+mj-lt"/>
                <a:ea typeface="+mj-ea"/>
                <a:cs typeface="+mj-cs"/>
                <a:sym typeface="Helvetica"/>
              </a:defRPr>
            </a:pPr>
          </a:p>
          <a:p>
            <a:pPr>
              <a:defRPr b="1" sz="7300">
                <a:latin typeface="+mj-lt"/>
                <a:ea typeface="+mj-ea"/>
                <a:cs typeface="+mj-cs"/>
                <a:sym typeface="Helvetica"/>
              </a:defRPr>
            </a:pPr>
            <a:r>
              <a:t>5) Autodefinición:</a:t>
            </a:r>
          </a:p>
          <a:p>
            <a:pPr>
              <a:defRPr b="1" sz="5200">
                <a:latin typeface="+mj-lt"/>
                <a:ea typeface="+mj-ea"/>
                <a:cs typeface="+mj-cs"/>
                <a:sym typeface="Helvetica"/>
              </a:defRPr>
            </a:pPr>
          </a:p>
          <a:p>
            <a:pPr>
              <a:defRPr b="1" sz="5200">
                <a:latin typeface="+mj-lt"/>
                <a:ea typeface="+mj-ea"/>
                <a:cs typeface="+mj-cs"/>
                <a:sym typeface="Helvetica"/>
              </a:defRPr>
            </a:pPr>
            <a:r>
              <a:t>  conocer y expresar la propia singularidad </a:t>
            </a:r>
          </a:p>
          <a:p>
            <a:pPr>
              <a:defRPr b="1" sz="5200">
                <a:latin typeface="+mj-lt"/>
                <a:ea typeface="+mj-ea"/>
                <a:cs typeface="+mj-cs"/>
                <a:sym typeface="Helvetica"/>
              </a:defRPr>
            </a:pPr>
            <a:r>
              <a:t> y recibir  reconocimiento</a:t>
            </a:r>
          </a:p>
          <a:p>
            <a:pPr>
              <a:defRPr b="1" sz="5200">
                <a:latin typeface="+mj-lt"/>
                <a:ea typeface="+mj-ea"/>
                <a:cs typeface="+mj-cs"/>
                <a:sym typeface="Helvetica"/>
              </a:defRPr>
            </a:pPr>
            <a:r>
              <a:t>  y aceptación de otro.</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Stock_000011584731_Medium.jpg" descr="iStock_000011584731_Medium.jpg"/>
          <p:cNvPicPr>
            <a:picLocks noChangeAspect="1"/>
          </p:cNvPicPr>
          <p:nvPr/>
        </p:nvPicPr>
        <p:blipFill>
          <a:blip r:embed="rId3">
            <a:extLst/>
          </a:blip>
          <a:stretch>
            <a:fillRect/>
          </a:stretch>
        </p:blipFill>
        <p:spPr>
          <a:xfrm>
            <a:off x="10472818" y="4756660"/>
            <a:ext cx="13903328" cy="8987623"/>
          </a:xfrm>
          <a:prstGeom prst="rect">
            <a:avLst/>
          </a:prstGeom>
          <a:ln w="12700">
            <a:miter lim="400000"/>
          </a:ln>
        </p:spPr>
      </p:pic>
      <p:sp>
        <p:nvSpPr>
          <p:cNvPr id="231" name="Shape 384"/>
          <p:cNvSpPr txBox="1"/>
          <p:nvPr>
            <p:ph type="title"/>
          </p:nvPr>
        </p:nvSpPr>
        <p:spPr>
          <a:xfrm>
            <a:off x="1720966" y="326794"/>
            <a:ext cx="16707861" cy="5580565"/>
          </a:xfrm>
          <a:prstGeom prst="rect">
            <a:avLst/>
          </a:prstGeom>
        </p:spPr>
        <p:txBody>
          <a:bodyPr anchor="t"/>
          <a:lstStyle>
            <a:lvl1pPr algn="l">
              <a:defRPr b="1" sz="11600"/>
            </a:lvl1pPr>
          </a:lstStyle>
          <a:p>
            <a:pPr/>
            <a:r>
              <a:t>6)Hacer Impacto:</a:t>
            </a:r>
          </a:p>
        </p:txBody>
      </p:sp>
      <p:sp>
        <p:nvSpPr>
          <p:cNvPr id="232" name="Shape 385"/>
          <p:cNvSpPr txBox="1"/>
          <p:nvPr/>
        </p:nvSpPr>
        <p:spPr>
          <a:xfrm>
            <a:off x="1558562" y="2884600"/>
            <a:ext cx="15392405" cy="3683468"/>
          </a:xfrm>
          <a:prstGeom prst="rect">
            <a:avLst/>
          </a:prstGeom>
          <a:ln w="12700">
            <a:miter lim="400000"/>
          </a:ln>
          <a:extLst>
            <a:ext uri="{C572A759-6A51-4108-AA02-DFA0A04FC94B}">
              <ma14:wrappingTextBoxFlag xmlns:ma14="http://schemas.microsoft.com/office/mac/drawingml/2011/main" val="1"/>
            </a:ext>
          </a:extLst>
        </p:spPr>
        <p:txBody>
          <a:bodyPr lIns="101598" tIns="101598" rIns="101598" bIns="101598">
            <a:spAutoFit/>
          </a:bodyPr>
          <a:lstStyle/>
          <a:p>
            <a:pPr marR="57148" indent="40639" algn="l" defTabSz="1285875">
              <a:defRPr sz="6000">
                <a:solidFill>
                  <a:srgbClr val="B31B4E"/>
                </a:solidFill>
                <a:uFill>
                  <a:solidFill>
                    <a:srgbClr val="B31B4E"/>
                  </a:solidFill>
                </a:uFill>
                <a:latin typeface="Arial"/>
                <a:ea typeface="Arial"/>
                <a:cs typeface="Arial"/>
                <a:sym typeface="Arial"/>
              </a:defRPr>
            </a:pPr>
            <a:r>
              <a:t>Experimentar una sensación de agencia </a:t>
            </a:r>
          </a:p>
          <a:p>
            <a:pPr marR="57148" indent="40639" algn="l" defTabSz="1285875">
              <a:defRPr sz="6000">
                <a:solidFill>
                  <a:srgbClr val="B31B4E"/>
                </a:solidFill>
                <a:uFill>
                  <a:solidFill>
                    <a:srgbClr val="B31B4E"/>
                  </a:solidFill>
                </a:uFill>
                <a:latin typeface="Arial"/>
                <a:ea typeface="Arial"/>
                <a:cs typeface="Arial"/>
                <a:sym typeface="Arial"/>
              </a:defRPr>
            </a:pPr>
            <a:r>
              <a:t>y eficacia; influir en otra persona                            de la manera deseada; provocar un                       cambio en la otra persona.</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_DSC7890-1.jpg"/>
          <p:cNvGrpSpPr/>
          <p:nvPr/>
        </p:nvGrpSpPr>
        <p:grpSpPr>
          <a:xfrm>
            <a:off x="15340322" y="4584468"/>
            <a:ext cx="7952178" cy="9150441"/>
            <a:chOff x="0" y="0"/>
            <a:chExt cx="7952176" cy="9150439"/>
          </a:xfrm>
        </p:grpSpPr>
        <p:pic>
          <p:nvPicPr>
            <p:cNvPr id="237" name="_DSC7890-1.jpg" descr="_DSC7890-1.jpg"/>
            <p:cNvPicPr>
              <a:picLocks noChangeAspect="1"/>
            </p:cNvPicPr>
            <p:nvPr/>
          </p:nvPicPr>
          <p:blipFill>
            <a:blip r:embed="rId3">
              <a:extLst/>
            </a:blip>
            <a:srcRect l="0" t="11206" r="0" b="19064"/>
            <a:stretch>
              <a:fillRect/>
            </a:stretch>
          </p:blipFill>
          <p:spPr>
            <a:xfrm>
              <a:off x="215900" y="139700"/>
              <a:ext cx="7520377" cy="8591640"/>
            </a:xfrm>
            <a:prstGeom prst="rect">
              <a:avLst/>
            </a:prstGeom>
            <a:ln>
              <a:noFill/>
            </a:ln>
            <a:effectLst/>
          </p:spPr>
        </p:pic>
        <p:pic>
          <p:nvPicPr>
            <p:cNvPr id="236" name="_DSC7890-1.jpg" descr="_DSC7890-1.jpg"/>
            <p:cNvPicPr>
              <a:picLocks noChangeAspect="0"/>
            </p:cNvPicPr>
            <p:nvPr/>
          </p:nvPicPr>
          <p:blipFill>
            <a:blip r:embed="rId4">
              <a:extLst/>
            </a:blip>
            <a:stretch>
              <a:fillRect/>
            </a:stretch>
          </p:blipFill>
          <p:spPr>
            <a:xfrm>
              <a:off x="0" y="-1"/>
              <a:ext cx="7952177" cy="9150441"/>
            </a:xfrm>
            <a:prstGeom prst="rect">
              <a:avLst/>
            </a:prstGeom>
            <a:effectLst/>
          </p:spPr>
        </p:pic>
      </p:grpSp>
      <p:sp>
        <p:nvSpPr>
          <p:cNvPr id="239" name="Shape 388"/>
          <p:cNvSpPr txBox="1"/>
          <p:nvPr>
            <p:ph type="title"/>
          </p:nvPr>
        </p:nvSpPr>
        <p:spPr>
          <a:xfrm>
            <a:off x="1276218" y="-1938978"/>
            <a:ext cx="21281679" cy="6272410"/>
          </a:xfrm>
          <a:prstGeom prst="rect">
            <a:avLst/>
          </a:prstGeom>
        </p:spPr>
        <p:txBody>
          <a:bodyPr/>
          <a:lstStyle>
            <a:lvl1pPr>
              <a:defRPr b="1" sz="10400">
                <a:uFill>
                  <a:solidFill>
                    <a:srgbClr val="0326CB"/>
                  </a:solidFill>
                </a:uFill>
                <a:latin typeface="+mj-lt"/>
                <a:ea typeface="+mj-ea"/>
                <a:cs typeface="+mj-cs"/>
                <a:sym typeface="Helvetica"/>
              </a:defRPr>
            </a:lvl1pPr>
          </a:lstStyle>
          <a:p>
            <a:pPr/>
            <a:r>
              <a:t>7) Necesidad de que la otra persona tome la INICIATIVA:</a:t>
            </a:r>
          </a:p>
        </p:txBody>
      </p:sp>
      <p:sp>
        <p:nvSpPr>
          <p:cNvPr id="240" name="Shape 390"/>
          <p:cNvSpPr txBox="1"/>
          <p:nvPr>
            <p:ph type="body" sz="half" idx="1"/>
          </p:nvPr>
        </p:nvSpPr>
        <p:spPr>
          <a:xfrm>
            <a:off x="919492" y="6471964"/>
            <a:ext cx="12974422" cy="6604343"/>
          </a:xfrm>
          <a:prstGeom prst="rect">
            <a:avLst/>
          </a:prstGeom>
        </p:spPr>
        <p:txBody>
          <a:bodyPr/>
          <a:lstStyle/>
          <a:p>
            <a:pPr algn="l">
              <a:defRPr b="1" sz="6600">
                <a:uFill>
                  <a:solidFill>
                    <a:srgbClr val="4349AA"/>
                  </a:solidFill>
                </a:uFill>
                <a:latin typeface="+mj-lt"/>
                <a:ea typeface="+mj-ea"/>
                <a:cs typeface="+mj-cs"/>
                <a:sym typeface="Helvetica"/>
              </a:defRPr>
            </a:pPr>
            <a:r>
              <a:t>para que la otra persona </a:t>
            </a:r>
          </a:p>
          <a:p>
            <a:pPr algn="l">
              <a:defRPr b="1" sz="6600">
                <a:uFill>
                  <a:solidFill>
                    <a:srgbClr val="4349AA"/>
                  </a:solidFill>
                </a:uFill>
                <a:latin typeface="+mj-lt"/>
                <a:ea typeface="+mj-ea"/>
                <a:cs typeface="+mj-cs"/>
                <a:sym typeface="Helvetica"/>
              </a:defRPr>
            </a:pPr>
            <a:r>
              <a:t>asuma responsabilidad e </a:t>
            </a:r>
          </a:p>
          <a:p>
            <a:pPr algn="l">
              <a:defRPr b="1" sz="6600">
                <a:uFill>
                  <a:solidFill>
                    <a:srgbClr val="4349AA"/>
                  </a:solidFill>
                </a:uFill>
                <a:latin typeface="+mj-lt"/>
                <a:ea typeface="+mj-ea"/>
                <a:cs typeface="+mj-cs"/>
                <a:sym typeface="Helvetica"/>
              </a:defRPr>
            </a:pPr>
            <a:r>
              <a:t>iniciativa a la hora de establecer </a:t>
            </a:r>
          </a:p>
          <a:p>
            <a:pPr algn="l">
              <a:defRPr b="1" sz="6600">
                <a:uFill>
                  <a:solidFill>
                    <a:srgbClr val="4349AA"/>
                  </a:solidFill>
                </a:uFill>
                <a:latin typeface="+mj-lt"/>
                <a:ea typeface="+mj-ea"/>
                <a:cs typeface="+mj-cs"/>
                <a:sym typeface="Helvetica"/>
              </a:defRPr>
            </a:pPr>
            <a:r>
              <a:t>contacto interpersonal.</a:t>
            </a:r>
          </a:p>
        </p:txBody>
      </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393"/>
          <p:cNvSpPr txBox="1"/>
          <p:nvPr>
            <p:ph type="body" sz="half" idx="1"/>
          </p:nvPr>
        </p:nvSpPr>
        <p:spPr>
          <a:xfrm>
            <a:off x="3793219" y="233096"/>
            <a:ext cx="19343520" cy="4758552"/>
          </a:xfrm>
          <a:prstGeom prst="rect">
            <a:avLst/>
          </a:prstGeom>
        </p:spPr>
        <p:txBody>
          <a:bodyPr/>
          <a:lstStyle/>
          <a:p>
            <a:pPr algn="l">
              <a:defRPr b="1" sz="9600">
                <a:latin typeface="+mj-lt"/>
                <a:ea typeface="+mj-ea"/>
                <a:cs typeface="+mj-cs"/>
                <a:sym typeface="Helvetica"/>
              </a:defRPr>
            </a:pPr>
            <a:r>
              <a:t>8) Expresar Amor:</a:t>
            </a:r>
          </a:p>
          <a:p>
            <a:pPr algn="l">
              <a:defRPr b="1" sz="6600">
                <a:latin typeface="+mj-lt"/>
                <a:ea typeface="+mj-ea"/>
                <a:cs typeface="+mj-cs"/>
                <a:sym typeface="Helvetica"/>
              </a:defRPr>
            </a:pPr>
            <a:r>
              <a:t>demostrar gratitud, agradecimiento, afecto o hacer algo por otro.</a:t>
            </a:r>
          </a:p>
        </p:txBody>
      </p:sp>
      <p:pic>
        <p:nvPicPr>
          <p:cNvPr id="245" name="Image" descr="Image"/>
          <p:cNvPicPr>
            <a:picLocks noChangeAspect="1"/>
          </p:cNvPicPr>
          <p:nvPr/>
        </p:nvPicPr>
        <p:blipFill>
          <a:blip r:embed="rId3">
            <a:extLst/>
          </a:blip>
          <a:stretch>
            <a:fillRect/>
          </a:stretch>
        </p:blipFill>
        <p:spPr>
          <a:xfrm>
            <a:off x="3517431" y="4605835"/>
            <a:ext cx="17349138" cy="86200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6C1FF"/>
        </a:solidFill>
      </p:bgPr>
    </p:bg>
    <p:spTree>
      <p:nvGrpSpPr>
        <p:cNvPr id="1" name=""/>
        <p:cNvGrpSpPr/>
        <p:nvPr/>
      </p:nvGrpSpPr>
      <p:grpSpPr>
        <a:xfrm>
          <a:off x="0" y="0"/>
          <a:ext cx="0" cy="0"/>
          <a:chOff x="0" y="0"/>
          <a:chExt cx="0" cy="0"/>
        </a:xfrm>
      </p:grpSpPr>
      <p:sp>
        <p:nvSpPr>
          <p:cNvPr id="249" name="La falta repetida de satisfacción de las necesidades relacionales                                         de un niño, una y otra vez, puede conducir a un trauma                                                                debido a la acumulación de neg"/>
          <p:cNvSpPr txBox="1"/>
          <p:nvPr>
            <p:ph type="ctrTitle"/>
          </p:nvPr>
        </p:nvSpPr>
        <p:spPr>
          <a:xfrm>
            <a:off x="54988" y="177669"/>
            <a:ext cx="22860004" cy="10730332"/>
          </a:xfrm>
          <a:prstGeom prst="rect">
            <a:avLst/>
          </a:prstGeom>
          <a:solidFill>
            <a:srgbClr val="56C1FF"/>
          </a:solidFill>
        </p:spPr>
        <p:txBody>
          <a:bodyPr/>
          <a:lstStyle/>
          <a:p>
            <a:pPr defTabSz="379729">
              <a:defRPr b="1" sz="5400">
                <a:latin typeface="+mn-lt"/>
                <a:ea typeface="+mn-ea"/>
                <a:cs typeface="+mn-cs"/>
                <a:sym typeface="Helvetica Neue"/>
              </a:defRPr>
            </a:pPr>
            <a:r>
              <a:t>La falta repetida de satisfacción de las necesidades relacionales                                         de un niño, una y otra vez, puede conducir a un trauma                                                                debido a la acumulación de negligencia o abandono. </a:t>
            </a:r>
          </a:p>
          <a:p>
            <a:pPr defTabSz="379729">
              <a:defRPr b="1" sz="5400">
                <a:latin typeface="+mn-lt"/>
                <a:ea typeface="+mn-ea"/>
                <a:cs typeface="+mn-cs"/>
                <a:sym typeface="Helvetica Neue"/>
              </a:defRPr>
            </a:pPr>
          </a:p>
          <a:p>
            <a:pPr defTabSz="379729">
              <a:defRPr b="1" sz="5400">
                <a:latin typeface="+mn-lt"/>
                <a:ea typeface="+mn-ea"/>
                <a:cs typeface="+mn-cs"/>
                <a:sym typeface="Helvetica Neue"/>
              </a:defRPr>
            </a:pPr>
          </a:p>
          <a:p>
            <a:pPr defTabSz="379729">
              <a:defRPr b="1" sz="5400">
                <a:latin typeface="+mn-lt"/>
                <a:ea typeface="+mn-ea"/>
                <a:cs typeface="+mn-cs"/>
                <a:sym typeface="Helvetica Neue"/>
              </a:defRPr>
            </a:pPr>
            <a:r>
              <a:t> El resultado de la negligencia acumulativa puede hacerse evidente                                                  en la pérdida de conciencia de la persona,                                                                       en sensaciones de entumecimiento o ,por el contrario muy intensos sentimientos,   por una sensación de “estar necesitado”,                                                           o en confusión sobre la propia identidad.</a:t>
            </a:r>
            <a:endParaRPr sz="4700"/>
          </a:p>
        </p:txBody>
      </p:sp>
      <p:sp>
        <p:nvSpPr>
          <p:cNvPr id="250"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1" name="Image" descr="Image"/>
          <p:cNvPicPr>
            <a:picLocks noChangeAspect="1"/>
          </p:cNvPicPr>
          <p:nvPr/>
        </p:nvPicPr>
        <p:blipFill>
          <a:blip r:embed="rId3">
            <a:extLst/>
          </a:blip>
          <a:stretch>
            <a:fillRect/>
          </a:stretch>
        </p:blipFill>
        <p:spPr>
          <a:xfrm>
            <a:off x="18590474" y="9645784"/>
            <a:ext cx="5453027" cy="3854020"/>
          </a:xfrm>
          <a:prstGeom prst="rect">
            <a:avLst/>
          </a:prstGeom>
          <a:ln w="2794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B001"/>
        </a:solidFill>
      </p:bgPr>
    </p:bg>
    <p:spTree>
      <p:nvGrpSpPr>
        <p:cNvPr id="1" name=""/>
        <p:cNvGrpSpPr/>
        <p:nvPr/>
      </p:nvGrpSpPr>
      <p:grpSpPr>
        <a:xfrm>
          <a:off x="0" y="0"/>
          <a:ext cx="0" cy="0"/>
          <a:chOff x="0" y="0"/>
          <a:chExt cx="0" cy="0"/>
        </a:xfrm>
      </p:grpSpPr>
      <p:sp>
        <p:nvSpPr>
          <p:cNvPr id="255" name="En la psicoterapia del Trauma Relacional siempre estamos atendiendo a las Necesidades Relacionales del cliente.…"/>
          <p:cNvSpPr txBox="1"/>
          <p:nvPr>
            <p:ph type="ctrTitle"/>
          </p:nvPr>
        </p:nvSpPr>
        <p:spPr>
          <a:xfrm>
            <a:off x="762000" y="2072456"/>
            <a:ext cx="22860000" cy="10160002"/>
          </a:xfrm>
          <a:prstGeom prst="rect">
            <a:avLst/>
          </a:prstGeom>
          <a:solidFill>
            <a:srgbClr val="89FA4E"/>
          </a:solidFill>
        </p:spPr>
        <p:txBody>
          <a:bodyPr/>
          <a:lstStyle/>
          <a:p>
            <a:pPr>
              <a:defRPr b="1" sz="6400">
                <a:latin typeface="Arial"/>
                <a:ea typeface="Arial"/>
                <a:cs typeface="Arial"/>
                <a:sym typeface="Arial"/>
              </a:defRPr>
            </a:pPr>
          </a:p>
          <a:p>
            <a:pPr>
              <a:defRPr b="1" sz="5600">
                <a:latin typeface="Arial"/>
                <a:ea typeface="Arial"/>
                <a:cs typeface="Arial"/>
                <a:sym typeface="Arial"/>
              </a:defRPr>
            </a:pPr>
            <a:r>
              <a:t>En la psicoterapia del Trauma Relacional siempre estamos prestando atención a las Necesidades Relacionales del cliente.</a:t>
            </a:r>
          </a:p>
          <a:p>
            <a:pPr>
              <a:defRPr b="1" sz="5600">
                <a:latin typeface="Arial"/>
                <a:ea typeface="Arial"/>
                <a:cs typeface="Arial"/>
                <a:sym typeface="Arial"/>
              </a:defRPr>
            </a:pPr>
          </a:p>
          <a:p>
            <a:pPr>
              <a:defRPr b="1" sz="5600">
                <a:latin typeface="Arial"/>
                <a:ea typeface="Arial"/>
                <a:cs typeface="Arial"/>
                <a:sym typeface="Arial"/>
              </a:defRPr>
            </a:pPr>
            <a:r>
              <a:t>…tanto a sus necesidades actuales en relación con nosotros </a:t>
            </a:r>
          </a:p>
          <a:p>
            <a:pPr>
              <a:defRPr b="1" sz="5600">
                <a:latin typeface="Arial"/>
                <a:ea typeface="Arial"/>
                <a:cs typeface="Arial"/>
                <a:sym typeface="Arial"/>
              </a:defRPr>
            </a:pPr>
          </a:p>
          <a:p>
            <a:pPr>
              <a:defRPr b="1" sz="5600">
                <a:latin typeface="Arial"/>
                <a:ea typeface="Arial"/>
                <a:cs typeface="Arial"/>
                <a:sym typeface="Arial"/>
              </a:defRPr>
            </a:pPr>
            <a:r>
              <a:t>…como a las necesidades que no fueron adecuadamente satisfechas en el proceso de crecimiento.</a:t>
            </a:r>
          </a:p>
          <a:p>
            <a:pPr>
              <a:defRPr b="1" sz="5600">
                <a:latin typeface="Arial"/>
                <a:ea typeface="Arial"/>
                <a:cs typeface="Arial"/>
                <a:sym typeface="Arial"/>
              </a:defRPr>
            </a:pPr>
          </a:p>
        </p:txBody>
      </p:sp>
      <p:sp>
        <p:nvSpPr>
          <p:cNvPr id="256" name="Psicoterapia"/>
          <p:cNvSpPr txBox="1"/>
          <p:nvPr>
            <p:ph type="subTitle" sz="quarter" idx="1"/>
          </p:nvPr>
        </p:nvSpPr>
        <p:spPr>
          <a:xfrm>
            <a:off x="1778000" y="201758"/>
            <a:ext cx="20828000" cy="1587503"/>
          </a:xfrm>
          <a:prstGeom prst="rect">
            <a:avLst/>
          </a:prstGeom>
        </p:spPr>
        <p:txBody>
          <a:bodyPr/>
          <a:lstStyle>
            <a:lvl1pPr>
              <a:defRPr b="1" sz="8300"/>
            </a:lvl1pPr>
          </a:lstStyle>
          <a:p>
            <a:pPr/>
            <a:r>
              <a:t>Psicoterapia</a:t>
            </a:r>
          </a:p>
        </p:txBody>
      </p:sp>
      <p:sp>
        <p:nvSpPr>
          <p:cNvPr id="257"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7B76"/>
        </a:solidFill>
      </p:bgPr>
    </p:bg>
    <p:spTree>
      <p:nvGrpSpPr>
        <p:cNvPr id="1" name=""/>
        <p:cNvGrpSpPr/>
        <p:nvPr/>
      </p:nvGrpSpPr>
      <p:grpSpPr>
        <a:xfrm>
          <a:off x="0" y="0"/>
          <a:ext cx="0" cy="0"/>
          <a:chOff x="0" y="0"/>
          <a:chExt cx="0" cy="0"/>
        </a:xfrm>
      </p:grpSpPr>
      <p:sp>
        <p:nvSpPr>
          <p:cNvPr id="261" name="Como psicoterapeutas, debemos prestar atención                                                 a la &quot;negligencia relacional&quot;,                                                                                       es decir,  al fracaso de los cuidadores a "/>
          <p:cNvSpPr txBox="1"/>
          <p:nvPr>
            <p:ph type="ctrTitle"/>
          </p:nvPr>
        </p:nvSpPr>
        <p:spPr>
          <a:xfrm>
            <a:off x="762000" y="470782"/>
            <a:ext cx="22860000" cy="5734982"/>
          </a:xfrm>
          <a:prstGeom prst="rect">
            <a:avLst/>
          </a:prstGeom>
          <a:solidFill>
            <a:srgbClr val="72FDEA"/>
          </a:solidFill>
        </p:spPr>
        <p:txBody>
          <a:bodyPr/>
          <a:lstStyle/>
          <a:p>
            <a:pPr defTabSz="330200">
              <a:defRPr b="1" sz="5400">
                <a:latin typeface="+mn-lt"/>
                <a:ea typeface="+mn-ea"/>
                <a:cs typeface="+mn-cs"/>
                <a:sym typeface="Helvetica Neue"/>
              </a:defRPr>
            </a:pPr>
            <a:r>
              <a:t>Como psicoterapeutas, debemos prestar atención                                                 a la "Negligencia Relacional",                                                                                       es decir,  al fracaso de los cuidadores a la hora de proporcionar                                          las "funciones parentales" necesarias que contribuyen                                          a la sensación de bienestar del niño.</a:t>
            </a:r>
          </a:p>
          <a:p>
            <a:pPr defTabSz="330200">
              <a:defRPr sz="4400"/>
            </a:pPr>
          </a:p>
        </p:txBody>
      </p:sp>
      <p:sp>
        <p:nvSpPr>
          <p:cNvPr id="262"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5" name="Image"/>
          <p:cNvGrpSpPr/>
          <p:nvPr/>
        </p:nvGrpSpPr>
        <p:grpSpPr>
          <a:xfrm>
            <a:off x="6386874" y="6473225"/>
            <a:ext cx="11388867" cy="6860534"/>
            <a:chOff x="0" y="0"/>
            <a:chExt cx="11388866" cy="6860532"/>
          </a:xfrm>
        </p:grpSpPr>
        <p:pic>
          <p:nvPicPr>
            <p:cNvPr id="263" name="Image" descr="Image"/>
            <p:cNvPicPr>
              <a:picLocks noChangeAspect="1"/>
            </p:cNvPicPr>
            <p:nvPr/>
          </p:nvPicPr>
          <p:blipFill>
            <a:blip r:embed="rId3">
              <a:extLst/>
            </a:blip>
            <a:stretch>
              <a:fillRect/>
            </a:stretch>
          </p:blipFill>
          <p:spPr>
            <a:xfrm>
              <a:off x="215900" y="139700"/>
              <a:ext cx="10957067" cy="6301733"/>
            </a:xfrm>
            <a:prstGeom prst="rect">
              <a:avLst/>
            </a:prstGeom>
            <a:ln w="12700" cap="flat">
              <a:noFill/>
              <a:miter lim="400000"/>
            </a:ln>
            <a:effectLst/>
          </p:spPr>
        </p:pic>
        <p:pic>
          <p:nvPicPr>
            <p:cNvPr id="264" name="Image" descr="Image"/>
            <p:cNvPicPr>
              <a:picLocks noChangeAspect="1"/>
            </p:cNvPicPr>
            <p:nvPr/>
          </p:nvPicPr>
          <p:blipFill>
            <a:blip r:embed="rId4">
              <a:extLst/>
            </a:blip>
            <a:stretch>
              <a:fillRect/>
            </a:stretch>
          </p:blipFill>
          <p:spPr>
            <a:xfrm>
              <a:off x="0" y="0"/>
              <a:ext cx="11388867" cy="686053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A89D"/>
        </a:solidFill>
      </p:bgPr>
    </p:bg>
    <p:spTree>
      <p:nvGrpSpPr>
        <p:cNvPr id="1" name=""/>
        <p:cNvGrpSpPr/>
        <p:nvPr/>
      </p:nvGrpSpPr>
      <p:grpSpPr>
        <a:xfrm>
          <a:off x="0" y="0"/>
          <a:ext cx="0" cy="0"/>
          <a:chOff x="0" y="0"/>
          <a:chExt cx="0" cy="0"/>
        </a:xfrm>
      </p:grpSpPr>
      <p:sp>
        <p:nvSpPr>
          <p:cNvPr id="269" name="Muchos clientes que sufren Trauma Relacional                                                                                             tuvieron padres que no proporcionaron adecuadamente                                                                  "/>
          <p:cNvSpPr txBox="1"/>
          <p:nvPr>
            <p:ph type="ctrTitle"/>
          </p:nvPr>
        </p:nvSpPr>
        <p:spPr>
          <a:xfrm>
            <a:off x="762000" y="1143000"/>
            <a:ext cx="22860000" cy="11430000"/>
          </a:xfrm>
          <a:prstGeom prst="rect">
            <a:avLst/>
          </a:prstGeom>
          <a:solidFill>
            <a:srgbClr val="72FDEA"/>
          </a:solidFill>
        </p:spPr>
        <p:txBody>
          <a:bodyPr/>
          <a:lstStyle/>
          <a:p>
            <a:pPr defTabSz="300481">
              <a:defRPr b="1" sz="2275">
                <a:latin typeface="Arial"/>
                <a:ea typeface="Arial"/>
                <a:cs typeface="Arial"/>
                <a:sym typeface="Arial"/>
              </a:defRPr>
            </a:pPr>
          </a:p>
          <a:p>
            <a:pPr defTabSz="300481">
              <a:defRPr b="1" sz="5369">
                <a:latin typeface="Arial"/>
                <a:ea typeface="Arial"/>
                <a:cs typeface="Arial"/>
                <a:sym typeface="Arial"/>
              </a:defRPr>
            </a:pPr>
            <a:r>
              <a:t>Muchos clientes que sufren Trauma Relacional                                                                                             tuvieron progenitores que no proporcionaron ,adecuadamente,                                                                         las Funciones Parentales necesarias de</a:t>
            </a:r>
          </a:p>
          <a:p>
            <a:pPr defTabSz="300481">
              <a:defRPr b="1" sz="5369">
                <a:latin typeface="Arial"/>
                <a:ea typeface="Arial"/>
                <a:cs typeface="Arial"/>
                <a:sym typeface="Arial"/>
              </a:defRPr>
            </a:pPr>
          </a:p>
          <a:p>
            <a:pPr defTabSz="300481">
              <a:defRPr b="1" sz="5369">
                <a:latin typeface="Arial"/>
                <a:ea typeface="Arial"/>
                <a:cs typeface="Arial"/>
                <a:sym typeface="Arial"/>
              </a:defRPr>
            </a:pPr>
            <a:r>
              <a:t>Estabilización </a:t>
            </a:r>
          </a:p>
          <a:p>
            <a:pPr defTabSz="300481">
              <a:defRPr b="1" sz="5369">
                <a:latin typeface="Arial"/>
                <a:ea typeface="Arial"/>
                <a:cs typeface="Arial"/>
                <a:sym typeface="Arial"/>
              </a:defRPr>
            </a:pPr>
          </a:p>
          <a:p>
            <a:pPr defTabSz="300481">
              <a:defRPr b="1" sz="5369">
                <a:latin typeface="Arial"/>
                <a:ea typeface="Arial"/>
                <a:cs typeface="Arial"/>
                <a:sym typeface="Arial"/>
              </a:defRPr>
            </a:pPr>
            <a:r>
              <a:t>Regulación</a:t>
            </a:r>
          </a:p>
          <a:p>
            <a:pPr defTabSz="300481">
              <a:defRPr b="1" sz="5369">
                <a:latin typeface="Arial"/>
                <a:ea typeface="Arial"/>
                <a:cs typeface="Arial"/>
                <a:sym typeface="Arial"/>
              </a:defRPr>
            </a:pPr>
          </a:p>
          <a:p>
            <a:pPr defTabSz="300481">
              <a:defRPr b="1" sz="5369">
                <a:latin typeface="Arial"/>
                <a:ea typeface="Arial"/>
                <a:cs typeface="Arial"/>
                <a:sym typeface="Arial"/>
              </a:defRPr>
            </a:pPr>
            <a:r>
              <a:t>Reparación</a:t>
            </a:r>
          </a:p>
          <a:p>
            <a:pPr defTabSz="300481">
              <a:defRPr b="1" sz="5369">
                <a:latin typeface="Arial"/>
                <a:ea typeface="Arial"/>
                <a:cs typeface="Arial"/>
                <a:sym typeface="Arial"/>
              </a:defRPr>
            </a:pPr>
          </a:p>
          <a:p>
            <a:pPr defTabSz="300481">
              <a:defRPr b="1" sz="5369">
                <a:latin typeface="Arial"/>
                <a:ea typeface="Arial"/>
                <a:cs typeface="Arial"/>
                <a:sym typeface="Arial"/>
              </a:defRPr>
            </a:pPr>
            <a:r>
              <a:t>Mejora y superación.</a:t>
            </a:r>
          </a:p>
          <a:p>
            <a:pPr defTabSz="300481">
              <a:defRPr b="1" sz="5369">
                <a:latin typeface="Arial"/>
                <a:ea typeface="Arial"/>
                <a:cs typeface="Arial"/>
                <a:sym typeface="Arial"/>
              </a:defRPr>
            </a:pPr>
          </a:p>
          <a:p>
            <a:pPr defTabSz="300481">
              <a:defRPr b="1" sz="5369">
                <a:latin typeface="Arial"/>
                <a:ea typeface="Arial"/>
                <a:cs typeface="Arial"/>
                <a:sym typeface="Arial"/>
              </a:defRPr>
            </a:pPr>
          </a:p>
          <a:p>
            <a:pPr defTabSz="300481">
              <a:defRPr b="1" sz="2548">
                <a:latin typeface="Arial"/>
                <a:ea typeface="Arial"/>
                <a:cs typeface="Arial"/>
                <a:sym typeface="Arial"/>
              </a:defRPr>
            </a:pPr>
          </a:p>
        </p:txBody>
      </p:sp>
      <p:sp>
        <p:nvSpPr>
          <p:cNvPr id="270"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8" name="El texto y las imágenes de esta presentación se prepararon como seminario Zoom patrocinado por el 2º Simposio Internacional de Terapia del Trauma. 8 de diciembre de 2023…"/>
          <p:cNvSpPr txBox="1"/>
          <p:nvPr>
            <p:ph type="ctrTitle"/>
          </p:nvPr>
        </p:nvSpPr>
        <p:spPr>
          <a:xfrm>
            <a:off x="995214" y="458886"/>
            <a:ext cx="22860004" cy="6096003"/>
          </a:xfrm>
          <a:prstGeom prst="rect">
            <a:avLst/>
          </a:prstGeom>
          <a:solidFill>
            <a:srgbClr val="FFFC66"/>
          </a:solidFill>
        </p:spPr>
        <p:txBody>
          <a:bodyPr/>
          <a:lstStyle/>
          <a:p>
            <a:pPr defTabSz="330200">
              <a:defRPr b="1" sz="4000">
                <a:latin typeface="+mn-lt"/>
                <a:ea typeface="+mn-ea"/>
                <a:cs typeface="+mn-cs"/>
                <a:sym typeface="Helvetica Neue"/>
              </a:defRPr>
            </a:pPr>
            <a:r>
              <a:t>El texto y las imágenes de esta presentación se prepararon como seminario Zoom patrocinado por el 2º Simposio Internacional de Terapia del Trauma. 8 de diciembre de 2023</a:t>
            </a:r>
          </a:p>
          <a:p>
            <a:pPr defTabSz="330200">
              <a:defRPr b="1" sz="4200">
                <a:latin typeface="+mn-lt"/>
                <a:ea typeface="+mn-ea"/>
                <a:cs typeface="+mn-cs"/>
                <a:sym typeface="Helvetica Neue"/>
              </a:defRPr>
            </a:pPr>
            <a:r>
              <a:t>    </a:t>
            </a:r>
          </a:p>
          <a:p>
            <a:pPr defTabSz="330200">
              <a:defRPr b="1" sz="4200">
                <a:latin typeface="+mn-lt"/>
                <a:ea typeface="+mn-ea"/>
                <a:cs typeface="+mn-cs"/>
                <a:sym typeface="Helvetica Neue"/>
              </a:defRPr>
            </a:pPr>
            <a:r>
              <a:t> </a:t>
            </a:r>
            <a:r>
              <a:rPr sz="3600"/>
              <a:t>Todos los materiales aquí contenidos están protegidos por Copyright Internacional,                                                   3 de Enero de 2016 y 1 de Mayo de 2020.</a:t>
            </a:r>
            <a:endParaRPr sz="3600"/>
          </a:p>
          <a:p>
            <a:pPr defTabSz="330200">
              <a:defRPr b="1" sz="3600">
                <a:latin typeface="+mn-lt"/>
                <a:ea typeface="+mn-ea"/>
                <a:cs typeface="+mn-cs"/>
                <a:sym typeface="Helvetica Neue"/>
              </a:defRPr>
            </a:pPr>
            <a:r>
              <a:t>                                                                     </a:t>
            </a:r>
          </a:p>
          <a:p>
            <a:pPr defTabSz="330200">
              <a:defRPr b="1" sz="3600">
                <a:latin typeface="+mn-lt"/>
                <a:ea typeface="+mn-ea"/>
                <a:cs typeface="+mn-cs"/>
                <a:sym typeface="Helvetica Neue"/>
              </a:defRPr>
            </a:pPr>
            <a:r>
              <a:t>Siguen siendo propiedad del Instituto de Psicoterapia Integrativa y Richard G. Erskine Consulting, Inc.  </a:t>
            </a:r>
          </a:p>
          <a:p>
            <a:pPr defTabSz="330200">
              <a:defRPr b="1" sz="3600">
                <a:latin typeface="+mn-lt"/>
                <a:ea typeface="+mn-ea"/>
                <a:cs typeface="+mn-cs"/>
                <a:sym typeface="Helvetica Neue"/>
              </a:defRPr>
            </a:pPr>
            <a:r>
              <a:t>                      </a:t>
            </a:r>
          </a:p>
          <a:p>
            <a:pPr defTabSz="330200">
              <a:defRPr b="1" sz="3600">
                <a:latin typeface="+mn-lt"/>
                <a:ea typeface="+mn-ea"/>
                <a:cs typeface="+mn-cs"/>
                <a:sym typeface="Helvetica Neue"/>
              </a:defRPr>
            </a:pPr>
            <a:r>
              <a:t>La reproducción está prohibida bajo las leyes Internacionales de Copyright.</a:t>
            </a:r>
          </a:p>
        </p:txBody>
      </p:sp>
      <p:sp>
        <p:nvSpPr>
          <p:cNvPr id="159" name="The  text and images in this presentation were prepared as  a Zoom seminar sponsored by                                                2nd  International Symposium on Trauma Therapy. December 8, 2023…"/>
          <p:cNvSpPr txBox="1"/>
          <p:nvPr>
            <p:ph type="subTitle" sz="half" idx="1"/>
          </p:nvPr>
        </p:nvSpPr>
        <p:spPr>
          <a:xfrm>
            <a:off x="762000" y="7255288"/>
            <a:ext cx="22860000" cy="5588003"/>
          </a:xfrm>
          <a:prstGeom prst="rect">
            <a:avLst/>
          </a:prstGeom>
          <a:solidFill>
            <a:srgbClr val="FFFC66"/>
          </a:solidFill>
        </p:spPr>
        <p:txBody>
          <a:bodyPr/>
          <a:lstStyle/>
          <a:p>
            <a:pPr defTabSz="178635">
              <a:spcBef>
                <a:spcPts val="900"/>
              </a:spcBef>
              <a:defRPr b="1" i="1" sz="2100">
                <a:solidFill>
                  <a:schemeClr val="accent1">
                    <a:lumOff val="-9999"/>
                  </a:schemeClr>
                </a:solidFill>
                <a:latin typeface="Arial"/>
                <a:ea typeface="Arial"/>
                <a:cs typeface="Arial"/>
                <a:sym typeface="Arial"/>
              </a:defRPr>
            </a:pPr>
          </a:p>
          <a:p>
            <a:pPr defTabSz="178635">
              <a:spcBef>
                <a:spcPts val="900"/>
              </a:spcBef>
              <a:defRPr b="1" i="1" sz="3900"/>
            </a:pPr>
            <a:r>
              <a:t>The  text and images in this presentation were prepared as  a Zoom seminar sponsored by                                                2nd  International Symposium on Trauma Therapy. December 8, 2023</a:t>
            </a:r>
            <a:r>
              <a:rPr>
                <a:latin typeface="Arial"/>
                <a:ea typeface="Arial"/>
                <a:cs typeface="Arial"/>
                <a:sym typeface="Arial"/>
              </a:rPr>
              <a:t>    </a:t>
            </a:r>
            <a:endParaRPr>
              <a:latin typeface="Arial"/>
              <a:ea typeface="Arial"/>
              <a:cs typeface="Arial"/>
              <a:sym typeface="Arial"/>
            </a:endParaRPr>
          </a:p>
          <a:p>
            <a:pPr defTabSz="178635">
              <a:spcBef>
                <a:spcPts val="900"/>
              </a:spcBef>
              <a:defRPr b="1" i="1" sz="3900">
                <a:latin typeface="Arial"/>
                <a:ea typeface="Arial"/>
                <a:cs typeface="Arial"/>
                <a:sym typeface="Arial"/>
              </a:defRPr>
            </a:pPr>
            <a:r>
              <a:t> All materials herein are protected by International Copyright,                                                                                         January 3, 2016 &amp; May 1, 2020.                                                                     </a:t>
            </a:r>
          </a:p>
          <a:p>
            <a:pPr defTabSz="178635">
              <a:spcBef>
                <a:spcPts val="900"/>
              </a:spcBef>
              <a:defRPr b="1" i="1" sz="3900">
                <a:latin typeface="Arial"/>
                <a:ea typeface="Arial"/>
                <a:cs typeface="Arial"/>
                <a:sym typeface="Arial"/>
              </a:defRPr>
            </a:pPr>
            <a:r>
              <a:t>They remain the property of the Institute for Integrative Psychotherapy                                                                  and Richard G. Erskine Consulting, Inc.                        </a:t>
            </a:r>
          </a:p>
          <a:p>
            <a:pPr defTabSz="178635">
              <a:spcBef>
                <a:spcPts val="900"/>
              </a:spcBef>
              <a:defRPr b="1" i="1" sz="3900">
                <a:latin typeface="Arial"/>
                <a:ea typeface="Arial"/>
                <a:cs typeface="Arial"/>
                <a:sym typeface="Arial"/>
              </a:defRPr>
            </a:pPr>
            <a:r>
              <a:t>Reproduction is prohibited under International Copyright laws.</a:t>
            </a:r>
          </a:p>
        </p:txBody>
      </p:sp>
      <p:sp>
        <p:nvSpPr>
          <p:cNvPr id="160"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2FDEA"/>
        </a:solidFill>
      </p:bgPr>
    </p:bg>
    <p:spTree>
      <p:nvGrpSpPr>
        <p:cNvPr id="1" name=""/>
        <p:cNvGrpSpPr/>
        <p:nvPr/>
      </p:nvGrpSpPr>
      <p:grpSpPr>
        <a:xfrm>
          <a:off x="0" y="0"/>
          <a:ext cx="0" cy="0"/>
          <a:chOff x="0" y="0"/>
          <a:chExt cx="0" cy="0"/>
        </a:xfrm>
      </p:grpSpPr>
      <p:sp>
        <p:nvSpPr>
          <p:cNvPr id="274" name="Cuando el sistema neurológico del niño se ve desbordado por el afecto, necesita la ternura, la voz tranquilizadora y el tacto suave de un adulto."/>
          <p:cNvSpPr txBox="1"/>
          <p:nvPr>
            <p:ph type="subTitle" sz="half" idx="1"/>
          </p:nvPr>
        </p:nvSpPr>
        <p:spPr>
          <a:xfrm>
            <a:off x="762000" y="9883316"/>
            <a:ext cx="22860000" cy="3175002"/>
          </a:xfrm>
          <a:prstGeom prst="rect">
            <a:avLst/>
          </a:prstGeom>
        </p:spPr>
        <p:txBody>
          <a:bodyPr/>
          <a:lstStyle>
            <a:lvl1pPr defTabSz="768540">
              <a:defRPr b="1" sz="6468"/>
            </a:lvl1pPr>
          </a:lstStyle>
          <a:p>
            <a:pPr/>
            <a:r>
              <a:t>Cuando el sistema neurológico del niño se ve desbordado por el afecto, necesita que una figura adulta ofrezca ternura, una voz tranquilizadora y el tacto suave y gentil.</a:t>
            </a:r>
          </a:p>
        </p:txBody>
      </p:sp>
      <p:sp>
        <p:nvSpPr>
          <p:cNvPr id="27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6" name="Estabilización:…"/>
          <p:cNvSpPr txBox="1"/>
          <p:nvPr/>
        </p:nvSpPr>
        <p:spPr>
          <a:xfrm>
            <a:off x="762000" y="521547"/>
            <a:ext cx="22860000" cy="2234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pPr>
            <a:r>
              <a:t>Estabilización: </a:t>
            </a:r>
          </a:p>
          <a:p>
            <a:pPr>
              <a:defRPr sz="7000"/>
            </a:pPr>
            <a:r>
              <a:t>Es </a:t>
            </a:r>
            <a:r>
              <a:t>una función parental esencial</a:t>
            </a:r>
          </a:p>
        </p:txBody>
      </p:sp>
      <p:grpSp>
        <p:nvGrpSpPr>
          <p:cNvPr id="279" name="Image"/>
          <p:cNvGrpSpPr/>
          <p:nvPr/>
        </p:nvGrpSpPr>
        <p:grpSpPr>
          <a:xfrm>
            <a:off x="8129629" y="3148566"/>
            <a:ext cx="8124744" cy="6938314"/>
            <a:chOff x="0" y="0"/>
            <a:chExt cx="8124742" cy="6938313"/>
          </a:xfrm>
        </p:grpSpPr>
        <p:pic>
          <p:nvPicPr>
            <p:cNvPr id="277" name="Image" descr="Image"/>
            <p:cNvPicPr>
              <a:picLocks noChangeAspect="1"/>
            </p:cNvPicPr>
            <p:nvPr/>
          </p:nvPicPr>
          <p:blipFill>
            <a:blip r:embed="rId3">
              <a:extLst/>
            </a:blip>
            <a:stretch>
              <a:fillRect/>
            </a:stretch>
          </p:blipFill>
          <p:spPr>
            <a:xfrm>
              <a:off x="215899" y="139700"/>
              <a:ext cx="7692944" cy="6379514"/>
            </a:xfrm>
            <a:prstGeom prst="rect">
              <a:avLst/>
            </a:prstGeom>
            <a:ln w="12700" cap="flat">
              <a:noFill/>
              <a:miter lim="400000"/>
            </a:ln>
            <a:effectLst/>
          </p:spPr>
        </p:pic>
        <p:pic>
          <p:nvPicPr>
            <p:cNvPr id="278" name="Image" descr="Image"/>
            <p:cNvPicPr>
              <a:picLocks noChangeAspect="1"/>
            </p:cNvPicPr>
            <p:nvPr/>
          </p:nvPicPr>
          <p:blipFill>
            <a:blip r:embed="rId4">
              <a:extLst/>
            </a:blip>
            <a:stretch>
              <a:fillRect/>
            </a:stretch>
          </p:blipFill>
          <p:spPr>
            <a:xfrm>
              <a:off x="-1" y="0"/>
              <a:ext cx="8124744" cy="693831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A89D"/>
        </a:solidFill>
      </p:bgPr>
    </p:bg>
    <p:spTree>
      <p:nvGrpSpPr>
        <p:cNvPr id="1" name=""/>
        <p:cNvGrpSpPr/>
        <p:nvPr/>
      </p:nvGrpSpPr>
      <p:grpSpPr>
        <a:xfrm>
          <a:off x="0" y="0"/>
          <a:ext cx="0" cy="0"/>
          <a:chOff x="0" y="0"/>
          <a:chExt cx="0" cy="0"/>
        </a:xfrm>
      </p:grpSpPr>
      <p:sp>
        <p:nvSpPr>
          <p:cNvPr id="283" name="En el caso de los niños pequeños, la estabilización se                                           consigue mediante un contacto físico suave, especialmente                                                  a través de la respiración profunda y rítmica del "/>
          <p:cNvSpPr txBox="1"/>
          <p:nvPr>
            <p:ph type="ctrTitle"/>
          </p:nvPr>
        </p:nvSpPr>
        <p:spPr>
          <a:xfrm>
            <a:off x="762000" y="1143000"/>
            <a:ext cx="22860000" cy="11430000"/>
          </a:xfrm>
          <a:prstGeom prst="rect">
            <a:avLst/>
          </a:prstGeom>
          <a:solidFill>
            <a:srgbClr val="72FDEA"/>
          </a:solidFill>
        </p:spPr>
        <p:txBody>
          <a:bodyPr/>
          <a:lstStyle/>
          <a:p>
            <a:pPr algn="l" defTabSz="217931">
              <a:defRPr b="1" sz="4950">
                <a:latin typeface="Arial"/>
                <a:ea typeface="Arial"/>
                <a:cs typeface="Arial"/>
                <a:sym typeface="Arial"/>
              </a:defRPr>
            </a:pPr>
          </a:p>
          <a:p>
            <a:pPr defTabSz="217931">
              <a:defRPr b="1" sz="4950">
                <a:latin typeface="Arial"/>
                <a:ea typeface="Arial"/>
                <a:cs typeface="Arial"/>
                <a:sym typeface="Arial"/>
              </a:defRPr>
            </a:pPr>
          </a:p>
          <a:p>
            <a:pPr defTabSz="217931">
              <a:defRPr b="1" sz="4950">
                <a:latin typeface="Arial"/>
                <a:ea typeface="Arial"/>
                <a:cs typeface="Arial"/>
                <a:sym typeface="Arial"/>
              </a:defRPr>
            </a:pPr>
            <a:r>
              <a:t>En el caso de los niños pequeños, la estabilización se                                           consigue mediante un contacto físico suave, especialmente                                                  a través de la respiración profunda y rítmica del cuidador. </a:t>
            </a:r>
          </a:p>
          <a:p>
            <a:pPr defTabSz="217931">
              <a:defRPr b="1" sz="4950">
                <a:latin typeface="Arial"/>
                <a:ea typeface="Arial"/>
                <a:cs typeface="Arial"/>
                <a:sym typeface="Arial"/>
              </a:defRPr>
            </a:pPr>
          </a:p>
          <a:p>
            <a:pPr defTabSz="217931">
              <a:defRPr b="1" sz="4950">
                <a:latin typeface="Arial"/>
                <a:ea typeface="Arial"/>
                <a:cs typeface="Arial"/>
                <a:sym typeface="Arial"/>
              </a:defRPr>
            </a:pPr>
          </a:p>
          <a:p>
            <a:pPr defTabSz="217931">
              <a:defRPr b="1" sz="4950">
                <a:latin typeface="Arial"/>
                <a:ea typeface="Arial"/>
                <a:cs typeface="Arial"/>
                <a:sym typeface="Arial"/>
              </a:defRPr>
            </a:pPr>
            <a:r>
              <a:t>A medida que los niños crecen, el tono de voz relajante, el arrullo                                          o el canto de los padres calman y estabilizan la disregulación del niñ@. </a:t>
            </a:r>
          </a:p>
          <a:p>
            <a:pPr defTabSz="217931">
              <a:defRPr b="1" sz="4950">
                <a:latin typeface="Arial"/>
                <a:ea typeface="Arial"/>
                <a:cs typeface="Arial"/>
                <a:sym typeface="Arial"/>
              </a:defRPr>
            </a:pPr>
            <a:r>
              <a:t> </a:t>
            </a:r>
          </a:p>
          <a:p>
            <a:pPr defTabSz="217931">
              <a:defRPr b="1" sz="4950">
                <a:latin typeface="Arial"/>
                <a:ea typeface="Arial"/>
                <a:cs typeface="Arial"/>
                <a:sym typeface="Arial"/>
              </a:defRPr>
            </a:pPr>
          </a:p>
          <a:p>
            <a:pPr defTabSz="217931">
              <a:defRPr b="1" sz="4950">
                <a:latin typeface="Arial"/>
                <a:ea typeface="Arial"/>
                <a:cs typeface="Arial"/>
                <a:sym typeface="Arial"/>
              </a:defRPr>
            </a:pPr>
            <a:r>
              <a:t>A los niñ@s mayores se les puede estabilizar con explicaciones                                         sencillas y claras y dedicando tiempo:pasando tiempo significativo juntos.</a:t>
            </a:r>
            <a:endParaRPr sz="3300"/>
          </a:p>
          <a:p>
            <a:pPr defTabSz="217931">
              <a:defRPr b="1" sz="3300">
                <a:latin typeface="Arial"/>
                <a:ea typeface="Arial"/>
                <a:cs typeface="Arial"/>
                <a:sym typeface="Arial"/>
              </a:defRPr>
            </a:pPr>
          </a:p>
          <a:p>
            <a:pPr defTabSz="217931">
              <a:defRPr b="1" sz="3300">
                <a:latin typeface="Arial"/>
                <a:ea typeface="Arial"/>
                <a:cs typeface="Arial"/>
                <a:sym typeface="Arial"/>
              </a:defRPr>
            </a:pPr>
          </a:p>
          <a:p>
            <a:pPr defTabSz="217931">
              <a:defRPr b="1" sz="3300">
                <a:latin typeface="Arial"/>
                <a:ea typeface="Arial"/>
                <a:cs typeface="Arial"/>
                <a:sym typeface="Arial"/>
              </a:defRPr>
            </a:pPr>
          </a:p>
          <a:p>
            <a:pPr algn="l" defTabSz="217931">
              <a:defRPr b="1" sz="1584">
                <a:latin typeface="Arial"/>
                <a:ea typeface="Arial"/>
                <a:cs typeface="Arial"/>
                <a:sym typeface="Arial"/>
              </a:defRPr>
            </a:pPr>
          </a:p>
        </p:txBody>
      </p:sp>
      <p:sp>
        <p:nvSpPr>
          <p:cNvPr id="284"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2FDEA"/>
        </a:solidFill>
      </p:bgPr>
    </p:bg>
    <p:spTree>
      <p:nvGrpSpPr>
        <p:cNvPr id="1" name=""/>
        <p:cNvGrpSpPr/>
        <p:nvPr/>
      </p:nvGrpSpPr>
      <p:grpSpPr>
        <a:xfrm>
          <a:off x="0" y="0"/>
          <a:ext cx="0" cy="0"/>
          <a:chOff x="0" y="0"/>
          <a:chExt cx="0" cy="0"/>
        </a:xfrm>
      </p:grpSpPr>
      <p:sp>
        <p:nvSpPr>
          <p:cNvPr id="288" name="Regulación Parental"/>
          <p:cNvSpPr txBox="1"/>
          <p:nvPr>
            <p:ph type="subTitle" idx="1"/>
          </p:nvPr>
        </p:nvSpPr>
        <p:spPr>
          <a:xfrm>
            <a:off x="762000" y="682525"/>
            <a:ext cx="22860000" cy="5880291"/>
          </a:xfrm>
          <a:prstGeom prst="rect">
            <a:avLst/>
          </a:prstGeom>
        </p:spPr>
        <p:txBody>
          <a:bodyPr/>
          <a:lstStyle/>
          <a:p>
            <a:pPr>
              <a:defRPr b="1" sz="7200">
                <a:latin typeface="Arial"/>
                <a:ea typeface="Arial"/>
                <a:cs typeface="Arial"/>
                <a:sym typeface="Arial"/>
              </a:defRPr>
            </a:pPr>
            <a:r>
              <a:t>Regulación Parental</a:t>
            </a:r>
            <a:r>
              <a:rPr sz="5400"/>
              <a:t> :</a:t>
            </a:r>
            <a:endParaRPr sz="5400"/>
          </a:p>
          <a:p>
            <a:pPr>
              <a:defRPr b="1" sz="7200">
                <a:latin typeface="Arial"/>
                <a:ea typeface="Arial"/>
                <a:cs typeface="Arial"/>
                <a:sym typeface="Arial"/>
              </a:defRPr>
            </a:pPr>
            <a:r>
              <a:rPr sz="5400"/>
              <a:t>Los progenitores se implican en procesos de regulación al preparar al niñ@ para manejar una pérdida o una decepción; cuando anticipan una posible desregulación en el niñ@ y proporcionan seguridad, ternura y una actitud protectora ,nutritiva que disminuya el estrés potencial.</a:t>
            </a:r>
          </a:p>
        </p:txBody>
      </p:sp>
      <p:sp>
        <p:nvSpPr>
          <p:cNvPr id="28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92" name="Image"/>
          <p:cNvGrpSpPr/>
          <p:nvPr/>
        </p:nvGrpSpPr>
        <p:grpSpPr>
          <a:xfrm>
            <a:off x="6908053" y="6516397"/>
            <a:ext cx="11020382" cy="7617856"/>
            <a:chOff x="0" y="0"/>
            <a:chExt cx="11020380" cy="7617854"/>
          </a:xfrm>
        </p:grpSpPr>
        <p:pic>
          <p:nvPicPr>
            <p:cNvPr id="290" name="Image" descr="Image"/>
            <p:cNvPicPr>
              <a:picLocks noChangeAspect="1"/>
            </p:cNvPicPr>
            <p:nvPr/>
          </p:nvPicPr>
          <p:blipFill>
            <a:blip r:embed="rId3">
              <a:extLst/>
            </a:blip>
            <a:stretch>
              <a:fillRect/>
            </a:stretch>
          </p:blipFill>
          <p:spPr>
            <a:xfrm>
              <a:off x="215900" y="139700"/>
              <a:ext cx="10588581" cy="7059055"/>
            </a:xfrm>
            <a:prstGeom prst="rect">
              <a:avLst/>
            </a:prstGeom>
            <a:ln w="12700" cap="flat">
              <a:noFill/>
              <a:miter lim="400000"/>
            </a:ln>
            <a:effectLst/>
          </p:spPr>
        </p:pic>
        <p:pic>
          <p:nvPicPr>
            <p:cNvPr id="291" name="Image" descr="Image"/>
            <p:cNvPicPr>
              <a:picLocks noChangeAspect="1"/>
            </p:cNvPicPr>
            <p:nvPr/>
          </p:nvPicPr>
          <p:blipFill>
            <a:blip r:embed="rId4">
              <a:extLst/>
            </a:blip>
            <a:stretch>
              <a:fillRect/>
            </a:stretch>
          </p:blipFill>
          <p:spPr>
            <a:xfrm>
              <a:off x="0" y="0"/>
              <a:ext cx="11020381" cy="761785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2FDEA"/>
        </a:solidFill>
      </p:bgPr>
    </p:bg>
    <p:spTree>
      <p:nvGrpSpPr>
        <p:cNvPr id="1" name=""/>
        <p:cNvGrpSpPr/>
        <p:nvPr/>
      </p:nvGrpSpPr>
      <p:grpSpPr>
        <a:xfrm>
          <a:off x="0" y="0"/>
          <a:ext cx="0" cy="0"/>
          <a:chOff x="0" y="0"/>
          <a:chExt cx="0" cy="0"/>
        </a:xfrm>
      </p:grpSpPr>
      <p:sp>
        <p:nvSpPr>
          <p:cNvPr id="296" name="Reparación Parental"/>
          <p:cNvSpPr txBox="1"/>
          <p:nvPr>
            <p:ph type="ctrTitle"/>
          </p:nvPr>
        </p:nvSpPr>
        <p:spPr>
          <a:xfrm>
            <a:off x="762000" y="36267"/>
            <a:ext cx="22860000" cy="1905001"/>
          </a:xfrm>
          <a:prstGeom prst="rect">
            <a:avLst/>
          </a:prstGeom>
        </p:spPr>
        <p:txBody>
          <a:bodyPr/>
          <a:lstStyle>
            <a:lvl1pPr>
              <a:defRPr b="1" sz="7700">
                <a:latin typeface="Arial"/>
                <a:ea typeface="Arial"/>
                <a:cs typeface="Arial"/>
                <a:sym typeface="Arial"/>
              </a:defRPr>
            </a:lvl1pPr>
          </a:lstStyle>
          <a:p>
            <a:pPr/>
            <a:r>
              <a:t>Reparación Parental</a:t>
            </a:r>
          </a:p>
        </p:txBody>
      </p:sp>
      <p:sp>
        <p:nvSpPr>
          <p:cNvPr id="297" name="Los padres proporcionan &quot;Reparación&quot; cuando                                          se comprometen con un niño de forma que eliminan                                                  el estrés y la desatención emocional del niño.…"/>
          <p:cNvSpPr txBox="1"/>
          <p:nvPr>
            <p:ph type="subTitle" sz="half" idx="1"/>
          </p:nvPr>
        </p:nvSpPr>
        <p:spPr>
          <a:xfrm>
            <a:off x="762000" y="2124827"/>
            <a:ext cx="22860000" cy="4572002"/>
          </a:xfrm>
          <a:prstGeom prst="rect">
            <a:avLst/>
          </a:prstGeom>
        </p:spPr>
        <p:txBody>
          <a:bodyPr/>
          <a:lstStyle/>
          <a:p>
            <a:pPr>
              <a:defRPr b="1">
                <a:latin typeface="Arial"/>
                <a:ea typeface="Arial"/>
                <a:cs typeface="Arial"/>
                <a:sym typeface="Arial"/>
              </a:defRPr>
            </a:pPr>
            <a:r>
              <a:t>Los progenitores proporcionan "Reparación" cuando                                          se comprometen con un niño de forma que eliminan                                                  el estrés y la desatención emocional del niño.                                                           </a:t>
            </a:r>
          </a:p>
          <a:p>
            <a:pPr>
              <a:defRPr b="1">
                <a:latin typeface="Arial"/>
                <a:ea typeface="Arial"/>
                <a:cs typeface="Arial"/>
                <a:sym typeface="Arial"/>
              </a:defRPr>
            </a:pPr>
          </a:p>
          <a:p>
            <a:pPr>
              <a:defRPr b="1">
                <a:latin typeface="Arial"/>
                <a:ea typeface="Arial"/>
                <a:cs typeface="Arial"/>
                <a:sym typeface="Arial"/>
              </a:defRPr>
            </a:pPr>
            <a:r>
              <a:t>Requiere una calidad de contacto interpersonal que cure la herida.</a:t>
            </a:r>
          </a:p>
        </p:txBody>
      </p:sp>
      <p:sp>
        <p:nvSpPr>
          <p:cNvPr id="298"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1" name="Image"/>
          <p:cNvGrpSpPr/>
          <p:nvPr/>
        </p:nvGrpSpPr>
        <p:grpSpPr>
          <a:xfrm>
            <a:off x="7081553" y="6371363"/>
            <a:ext cx="10220895" cy="7061049"/>
            <a:chOff x="0" y="-1"/>
            <a:chExt cx="10220894" cy="7061048"/>
          </a:xfrm>
        </p:grpSpPr>
        <p:pic>
          <p:nvPicPr>
            <p:cNvPr id="299" name="Image" descr="Image"/>
            <p:cNvPicPr>
              <a:picLocks noChangeAspect="1"/>
            </p:cNvPicPr>
            <p:nvPr/>
          </p:nvPicPr>
          <p:blipFill>
            <a:blip r:embed="rId3">
              <a:extLst/>
            </a:blip>
            <a:stretch>
              <a:fillRect/>
            </a:stretch>
          </p:blipFill>
          <p:spPr>
            <a:xfrm>
              <a:off x="215900" y="139699"/>
              <a:ext cx="9789095" cy="6502248"/>
            </a:xfrm>
            <a:prstGeom prst="rect">
              <a:avLst/>
            </a:prstGeom>
            <a:ln w="12700" cap="flat">
              <a:noFill/>
              <a:miter lim="400000"/>
            </a:ln>
            <a:effectLst/>
          </p:spPr>
        </p:pic>
        <p:pic>
          <p:nvPicPr>
            <p:cNvPr id="300" name="Image" descr="Image"/>
            <p:cNvPicPr>
              <a:picLocks noChangeAspect="1"/>
            </p:cNvPicPr>
            <p:nvPr/>
          </p:nvPicPr>
          <p:blipFill>
            <a:blip r:embed="rId4">
              <a:extLst/>
            </a:blip>
            <a:stretch>
              <a:fillRect/>
            </a:stretch>
          </p:blipFill>
          <p:spPr>
            <a:xfrm>
              <a:off x="0" y="-2"/>
              <a:ext cx="10220895" cy="706104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2FDEA"/>
        </a:solidFill>
      </p:bgPr>
    </p:bg>
    <p:spTree>
      <p:nvGrpSpPr>
        <p:cNvPr id="1" name=""/>
        <p:cNvGrpSpPr/>
        <p:nvPr/>
      </p:nvGrpSpPr>
      <p:grpSpPr>
        <a:xfrm>
          <a:off x="0" y="0"/>
          <a:ext cx="0" cy="0"/>
          <a:chOff x="0" y="0"/>
          <a:chExt cx="0" cy="0"/>
        </a:xfrm>
      </p:grpSpPr>
      <p:sp>
        <p:nvSpPr>
          <p:cNvPr id="305" name="La mejora implica apoyar y animar al niño para que satisfaga sus intereses y alcance su potencial."/>
          <p:cNvSpPr txBox="1"/>
          <p:nvPr>
            <p:ph type="ctrTitle"/>
          </p:nvPr>
        </p:nvSpPr>
        <p:spPr>
          <a:xfrm>
            <a:off x="762000" y="651118"/>
            <a:ext cx="22860000" cy="3810002"/>
          </a:xfrm>
          <a:prstGeom prst="rect">
            <a:avLst/>
          </a:prstGeom>
        </p:spPr>
        <p:txBody>
          <a:bodyPr/>
          <a:lstStyle>
            <a:lvl1pPr>
              <a:defRPr b="1" sz="6800">
                <a:latin typeface="Arial"/>
                <a:ea typeface="Arial"/>
                <a:cs typeface="Arial"/>
                <a:sym typeface="Arial"/>
              </a:defRPr>
            </a:lvl1pPr>
          </a:lstStyle>
          <a:p>
            <a:pPr/>
            <a:r>
              <a:t>La mejora implica apoyar y animar al niño para que satisfaga sus intereses y alcance su potencial.</a:t>
            </a:r>
          </a:p>
        </p:txBody>
      </p:sp>
      <p:sp>
        <p:nvSpPr>
          <p:cNvPr id="306" name="Mejora"/>
          <p:cNvSpPr txBox="1"/>
          <p:nvPr>
            <p:ph type="subTitle" sz="quarter" idx="1"/>
          </p:nvPr>
        </p:nvSpPr>
        <p:spPr>
          <a:xfrm>
            <a:off x="1778000" y="399721"/>
            <a:ext cx="20828000" cy="1587503"/>
          </a:xfrm>
          <a:prstGeom prst="rect">
            <a:avLst/>
          </a:prstGeom>
        </p:spPr>
        <p:txBody>
          <a:bodyPr/>
          <a:lstStyle>
            <a:lvl1pPr>
              <a:defRPr b="1" sz="8900">
                <a:latin typeface="Arial"/>
                <a:ea typeface="Arial"/>
                <a:cs typeface="Arial"/>
                <a:sym typeface="Arial"/>
              </a:defRPr>
            </a:lvl1pPr>
          </a:lstStyle>
          <a:p>
            <a:pPr/>
            <a:r>
              <a:t>Mejora y superación </a:t>
            </a:r>
          </a:p>
        </p:txBody>
      </p:sp>
      <p:sp>
        <p:nvSpPr>
          <p:cNvPr id="307"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10" name="Image"/>
          <p:cNvGrpSpPr/>
          <p:nvPr/>
        </p:nvGrpSpPr>
        <p:grpSpPr>
          <a:xfrm>
            <a:off x="6878939" y="5172179"/>
            <a:ext cx="10626121" cy="8224297"/>
            <a:chOff x="0" y="0"/>
            <a:chExt cx="10626120" cy="8224295"/>
          </a:xfrm>
        </p:grpSpPr>
        <p:pic>
          <p:nvPicPr>
            <p:cNvPr id="308" name="Image" descr="Image"/>
            <p:cNvPicPr>
              <a:picLocks noChangeAspect="1"/>
            </p:cNvPicPr>
            <p:nvPr/>
          </p:nvPicPr>
          <p:blipFill>
            <a:blip r:embed="rId3">
              <a:extLst/>
            </a:blip>
            <a:stretch>
              <a:fillRect/>
            </a:stretch>
          </p:blipFill>
          <p:spPr>
            <a:xfrm>
              <a:off x="215899" y="139700"/>
              <a:ext cx="10194322" cy="7665496"/>
            </a:xfrm>
            <a:prstGeom prst="rect">
              <a:avLst/>
            </a:prstGeom>
            <a:ln w="12700" cap="flat">
              <a:noFill/>
              <a:miter lim="400000"/>
            </a:ln>
            <a:effectLst/>
          </p:spPr>
        </p:pic>
        <p:pic>
          <p:nvPicPr>
            <p:cNvPr id="309" name="Image" descr="Image"/>
            <p:cNvPicPr>
              <a:picLocks noChangeAspect="1"/>
            </p:cNvPicPr>
            <p:nvPr/>
          </p:nvPicPr>
          <p:blipFill>
            <a:blip r:embed="rId4">
              <a:extLst/>
            </a:blip>
            <a:stretch>
              <a:fillRect/>
            </a:stretch>
          </p:blipFill>
          <p:spPr>
            <a:xfrm>
              <a:off x="-1" y="0"/>
              <a:ext cx="10626122" cy="822429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A89D"/>
        </a:solidFill>
      </p:bgPr>
    </p:bg>
    <p:spTree>
      <p:nvGrpSpPr>
        <p:cNvPr id="1" name=""/>
        <p:cNvGrpSpPr/>
        <p:nvPr/>
      </p:nvGrpSpPr>
      <p:grpSpPr>
        <a:xfrm>
          <a:off x="0" y="0"/>
          <a:ext cx="0" cy="0"/>
          <a:chOff x="0" y="0"/>
          <a:chExt cx="0" cy="0"/>
        </a:xfrm>
      </p:grpSpPr>
      <p:sp>
        <p:nvSpPr>
          <p:cNvPr id="314" name="Una responsabilidad primordial de los psicoterapeutas                                                                                 que trabajan con Negligencia Relacional es identificar cuándo el cliente necesita que nos involucremos en               "/>
          <p:cNvSpPr txBox="1"/>
          <p:nvPr>
            <p:ph type="ctrTitle"/>
          </p:nvPr>
        </p:nvSpPr>
        <p:spPr>
          <a:xfrm>
            <a:off x="762000" y="2270419"/>
            <a:ext cx="22860000" cy="10160001"/>
          </a:xfrm>
          <a:prstGeom prst="rect">
            <a:avLst/>
          </a:prstGeom>
          <a:solidFill>
            <a:srgbClr val="72FDEA"/>
          </a:solidFill>
        </p:spPr>
        <p:txBody>
          <a:bodyPr/>
          <a:lstStyle/>
          <a:p>
            <a:pPr defTabSz="416381">
              <a:defRPr b="1" sz="5917">
                <a:latin typeface="Arial"/>
                <a:ea typeface="Arial"/>
                <a:cs typeface="Arial"/>
                <a:sym typeface="Arial"/>
              </a:defRPr>
            </a:pPr>
            <a:r>
              <a:t>Una responsabilidad primordial de los psicoterapeutas                                                                                 que trabajan con la Negligencia Relacional es identificar cuándo el cliente necesita que nos involucremos en                                                                                                    las diversas Funciones Terapéuticas de :</a:t>
            </a:r>
          </a:p>
          <a:p>
            <a:pPr defTabSz="416381">
              <a:defRPr b="1" sz="5917">
                <a:latin typeface="Arial"/>
                <a:ea typeface="Arial"/>
                <a:cs typeface="Arial"/>
                <a:sym typeface="Arial"/>
              </a:defRPr>
            </a:pPr>
          </a:p>
          <a:p>
            <a:pPr defTabSz="416381">
              <a:defRPr b="1" sz="5917">
                <a:latin typeface="Arial"/>
                <a:ea typeface="Arial"/>
                <a:cs typeface="Arial"/>
                <a:sym typeface="Arial"/>
              </a:defRPr>
            </a:pPr>
            <a:r>
              <a:t>Estabilización, Regulación, Reparación &amp;  Mejora y superación.</a:t>
            </a:r>
          </a:p>
          <a:p>
            <a:pPr defTabSz="416381">
              <a:defRPr b="1" sz="5917">
                <a:latin typeface="Arial"/>
                <a:ea typeface="Arial"/>
                <a:cs typeface="Arial"/>
                <a:sym typeface="Arial"/>
              </a:defRPr>
            </a:pPr>
          </a:p>
          <a:p>
            <a:pPr defTabSz="416381">
              <a:defRPr b="1" sz="5917">
                <a:latin typeface="Arial"/>
                <a:ea typeface="Arial"/>
                <a:cs typeface="Arial"/>
                <a:sym typeface="Arial"/>
              </a:defRPr>
            </a:pPr>
          </a:p>
          <a:p>
            <a:pPr defTabSz="416381">
              <a:defRPr b="1" sz="5917">
                <a:latin typeface="Arial"/>
                <a:ea typeface="Arial"/>
                <a:cs typeface="Arial"/>
                <a:sym typeface="Arial"/>
              </a:defRPr>
            </a:pPr>
            <a:r>
              <a:t>Estas son las funciones terapéuticas necesarias que componen una Psicoterapia Relacional.</a:t>
            </a:r>
          </a:p>
        </p:txBody>
      </p:sp>
      <p:sp>
        <p:nvSpPr>
          <p:cNvPr id="315" name="En psicoterapia"/>
          <p:cNvSpPr txBox="1"/>
          <p:nvPr>
            <p:ph type="subTitle" sz="quarter" idx="1"/>
          </p:nvPr>
        </p:nvSpPr>
        <p:spPr>
          <a:xfrm>
            <a:off x="762000" y="710806"/>
            <a:ext cx="22860000" cy="1587503"/>
          </a:xfrm>
          <a:prstGeom prst="rect">
            <a:avLst/>
          </a:prstGeom>
          <a:solidFill>
            <a:srgbClr val="72FDEA"/>
          </a:solidFill>
        </p:spPr>
        <p:txBody>
          <a:bodyPr/>
          <a:lstStyle>
            <a:lvl1pPr>
              <a:defRPr b="1" sz="7300"/>
            </a:lvl1pPr>
          </a:lstStyle>
          <a:p>
            <a:pPr/>
            <a:r>
              <a:t>En psicoterapia</a:t>
            </a:r>
          </a:p>
        </p:txBody>
      </p:sp>
      <p:sp>
        <p:nvSpPr>
          <p:cNvPr id="316"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320" name="A Healing Relationship: Commentary on Therapeutic Dialogues.…"/>
          <p:cNvSpPr txBox="1"/>
          <p:nvPr>
            <p:ph type="subTitle" sz="half" idx="1"/>
          </p:nvPr>
        </p:nvSpPr>
        <p:spPr>
          <a:xfrm>
            <a:off x="11036961" y="877478"/>
            <a:ext cx="11762028" cy="10160001"/>
          </a:xfrm>
          <a:prstGeom prst="rect">
            <a:avLst/>
          </a:prstGeom>
        </p:spPr>
        <p:txBody>
          <a:bodyPr/>
          <a:lstStyle/>
          <a:p>
            <a:pPr defTabSz="457200">
              <a:defRPr sz="7900">
                <a:latin typeface="Arial"/>
                <a:ea typeface="Arial"/>
                <a:cs typeface="Arial"/>
                <a:sym typeface="Arial"/>
              </a:defRPr>
            </a:pPr>
            <a:r>
              <a:t> </a:t>
            </a:r>
          </a:p>
          <a:p>
            <a:pPr defTabSz="457200">
              <a:defRPr b="1" i="1" sz="7900">
                <a:latin typeface="Arial"/>
                <a:ea typeface="Arial"/>
                <a:cs typeface="Arial"/>
                <a:sym typeface="Arial"/>
              </a:defRPr>
            </a:pPr>
            <a:r>
              <a:t>A Healing Relationship: Commentary on Therapeutic Dialogues</a:t>
            </a:r>
            <a:r>
              <a:rPr b="0"/>
              <a:t>. </a:t>
            </a:r>
          </a:p>
          <a:p>
            <a:pPr defTabSz="457200">
              <a:defRPr i="1" sz="7900">
                <a:latin typeface="Arial"/>
                <a:ea typeface="Arial"/>
                <a:cs typeface="Arial"/>
                <a:sym typeface="Arial"/>
              </a:defRPr>
            </a:pPr>
          </a:p>
          <a:p>
            <a:pPr defTabSz="457200">
              <a:defRPr b="1" i="1" sz="7900">
                <a:latin typeface="Arial"/>
                <a:ea typeface="Arial"/>
                <a:cs typeface="Arial"/>
                <a:sym typeface="Arial"/>
              </a:defRPr>
            </a:pPr>
            <a:r>
              <a:t>Richard G. Erskine </a:t>
            </a:r>
          </a:p>
          <a:p>
            <a:pPr defTabSz="457200">
              <a:defRPr i="1" sz="7900">
                <a:latin typeface="Arial"/>
                <a:ea typeface="Arial"/>
                <a:cs typeface="Arial"/>
                <a:sym typeface="Arial"/>
              </a:defRPr>
            </a:pPr>
          </a:p>
          <a:p>
            <a:pPr defTabSz="457200">
              <a:defRPr b="1" i="1" sz="5800">
                <a:latin typeface="Arial"/>
                <a:ea typeface="Arial"/>
                <a:cs typeface="Arial"/>
                <a:sym typeface="Arial"/>
              </a:defRPr>
            </a:pPr>
            <a:r>
              <a:t>2021, </a:t>
            </a:r>
            <a:r>
              <a:rPr i="0">
                <a:latin typeface="Times New Roman"/>
                <a:ea typeface="Times New Roman"/>
                <a:cs typeface="Times New Roman"/>
                <a:sym typeface="Times New Roman"/>
              </a:rPr>
              <a:t>London</a:t>
            </a:r>
            <a:r>
              <a:rPr i="0"/>
              <a:t>: Phoenix                     Publishing/ Karnac Books. </a:t>
            </a:r>
          </a:p>
        </p:txBody>
      </p:sp>
      <p:sp>
        <p:nvSpPr>
          <p:cNvPr id="321"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Image" descr="Image"/>
          <p:cNvPicPr>
            <a:picLocks noChangeAspect="1"/>
          </p:cNvPicPr>
          <p:nvPr/>
        </p:nvPicPr>
        <p:blipFill>
          <a:blip r:embed="rId3">
            <a:extLst/>
          </a:blip>
          <a:stretch>
            <a:fillRect/>
          </a:stretch>
        </p:blipFill>
        <p:spPr>
          <a:xfrm>
            <a:off x="1122137" y="406718"/>
            <a:ext cx="8565128" cy="1290256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5D5D5"/>
        </a:solidFill>
      </p:bgPr>
    </p:bg>
    <p:spTree>
      <p:nvGrpSpPr>
        <p:cNvPr id="1" name=""/>
        <p:cNvGrpSpPr/>
        <p:nvPr/>
      </p:nvGrpSpPr>
      <p:grpSpPr>
        <a:xfrm>
          <a:off x="0" y="0"/>
          <a:ext cx="0" cy="0"/>
          <a:chOff x="0" y="0"/>
          <a:chExt cx="0" cy="0"/>
        </a:xfrm>
      </p:grpSpPr>
      <p:sp>
        <p:nvSpPr>
          <p:cNvPr id="326" name="Arte y ciencia de la relación: La práctica de la                 psicoterapia integrativa.…"/>
          <p:cNvSpPr txBox="1"/>
          <p:nvPr>
            <p:ph type="subTitle" idx="1"/>
          </p:nvPr>
        </p:nvSpPr>
        <p:spPr>
          <a:xfrm>
            <a:off x="816465" y="1316449"/>
            <a:ext cx="13486371" cy="11231148"/>
          </a:xfrm>
          <a:prstGeom prst="rect">
            <a:avLst/>
          </a:prstGeom>
          <a:solidFill>
            <a:srgbClr val="BBE3F9"/>
          </a:solidFill>
        </p:spPr>
        <p:txBody>
          <a:bodyPr/>
          <a:lstStyle/>
          <a:p>
            <a:pPr algn="l" defTabSz="457200">
              <a:defRPr sz="8500">
                <a:solidFill>
                  <a:srgbClr val="E7383F"/>
                </a:solidFill>
                <a:uFill>
                  <a:solidFill>
                    <a:srgbClr val="000000"/>
                  </a:solidFill>
                </a:uFill>
                <a:latin typeface="Times New Roman"/>
                <a:ea typeface="Times New Roman"/>
                <a:cs typeface="Times New Roman"/>
                <a:sym typeface="Times New Roman"/>
              </a:defRPr>
            </a:pPr>
          </a:p>
          <a:p>
            <a:pPr defTabSz="457200">
              <a:defRPr sz="8500">
                <a:uFill>
                  <a:solidFill>
                    <a:srgbClr val="000000"/>
                  </a:solidFill>
                </a:uFill>
                <a:latin typeface="Times New Roman"/>
                <a:ea typeface="Times New Roman"/>
                <a:cs typeface="Times New Roman"/>
                <a:sym typeface="Times New Roman"/>
              </a:defRPr>
            </a:pPr>
            <a:r>
              <a:t> </a:t>
            </a:r>
            <a:r>
              <a:rPr b="1" i="1"/>
              <a:t>Arte y ciencia de la relación: La práctica de la                 psicoterapia integrativa.</a:t>
            </a:r>
            <a:r>
              <a:rPr i="1"/>
              <a:t>  </a:t>
            </a:r>
            <a:endParaRPr i="1"/>
          </a:p>
          <a:p>
            <a:pPr defTabSz="457200">
              <a:defRPr i="1" sz="8500">
                <a:uFill>
                  <a:solidFill>
                    <a:srgbClr val="000000"/>
                  </a:solidFill>
                </a:uFill>
                <a:latin typeface="Times New Roman"/>
                <a:ea typeface="Times New Roman"/>
                <a:cs typeface="Times New Roman"/>
                <a:sym typeface="Times New Roman"/>
              </a:defRPr>
            </a:pPr>
          </a:p>
          <a:p>
            <a:pPr defTabSz="457200">
              <a:defRPr i="1" sz="4900">
                <a:uFill>
                  <a:solidFill>
                    <a:srgbClr val="000000"/>
                  </a:solidFill>
                </a:uFill>
                <a:latin typeface="Times New Roman"/>
                <a:ea typeface="Times New Roman"/>
                <a:cs typeface="Times New Roman"/>
                <a:sym typeface="Times New Roman"/>
              </a:defRPr>
            </a:pPr>
            <a:r>
              <a:t>Richard G. Erskine &amp; Janet P. Moursund.  </a:t>
            </a:r>
          </a:p>
          <a:p>
            <a:pPr defTabSz="457200">
              <a:defRPr sz="4900">
                <a:uFill>
                  <a:solidFill>
                    <a:srgbClr val="000000"/>
                  </a:solidFill>
                </a:uFill>
                <a:latin typeface="Times New Roman"/>
                <a:ea typeface="Times New Roman"/>
                <a:cs typeface="Times New Roman"/>
                <a:sym typeface="Times New Roman"/>
              </a:defRPr>
            </a:pPr>
            <a:r>
              <a:t>Bilbao, Spain,</a:t>
            </a:r>
            <a:r>
              <a:rPr i="1"/>
              <a:t> </a:t>
            </a:r>
            <a:r>
              <a:t>Grupo de Comunicación Loyola.</a:t>
            </a:r>
            <a:r>
              <a:rPr i="1" sz="5100"/>
              <a:t>                      </a:t>
            </a:r>
            <a:endParaRPr i="1" sz="5100"/>
          </a:p>
          <a:p>
            <a:pPr defTabSz="457200">
              <a:defRPr sz="5100">
                <a:uFill>
                  <a:solidFill>
                    <a:srgbClr val="000000"/>
                  </a:solidFill>
                </a:uFill>
                <a:latin typeface="Times New Roman"/>
                <a:ea typeface="Times New Roman"/>
                <a:cs typeface="Times New Roman"/>
                <a:sym typeface="Times New Roman"/>
              </a:defRPr>
            </a:pPr>
            <a:r>
              <a:t>ISBN: 978-84-271-4813-0</a:t>
            </a:r>
          </a:p>
        </p:txBody>
      </p:sp>
      <p:sp>
        <p:nvSpPr>
          <p:cNvPr id="327"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Image" descr="Image"/>
          <p:cNvPicPr>
            <a:picLocks noChangeAspect="1"/>
          </p:cNvPicPr>
          <p:nvPr/>
        </p:nvPicPr>
        <p:blipFill>
          <a:blip r:embed="rId2">
            <a:extLst/>
          </a:blip>
          <a:stretch>
            <a:fillRect/>
          </a:stretch>
        </p:blipFill>
        <p:spPr>
          <a:xfrm>
            <a:off x="14697882" y="481274"/>
            <a:ext cx="8562836" cy="1290149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0" name="Los traumatismos son el resultado de una profunda alteración de la red neural amaglia-hipacampo-suprarrenal del sistema nervioso.…"/>
          <p:cNvSpPr txBox="1"/>
          <p:nvPr>
            <p:ph type="ctrTitle"/>
          </p:nvPr>
        </p:nvSpPr>
        <p:spPr>
          <a:xfrm>
            <a:off x="762000" y="469900"/>
            <a:ext cx="22860000" cy="4445000"/>
          </a:xfrm>
          <a:prstGeom prst="rect">
            <a:avLst/>
          </a:prstGeom>
          <a:solidFill>
            <a:srgbClr val="FFFC66"/>
          </a:solidFill>
        </p:spPr>
        <p:txBody>
          <a:bodyPr/>
          <a:lstStyle/>
          <a:p>
            <a:pPr defTabSz="326897">
              <a:defRPr b="1" sz="1386">
                <a:latin typeface="Arial"/>
                <a:ea typeface="Arial"/>
                <a:cs typeface="Arial"/>
                <a:sym typeface="Arial"/>
              </a:defRPr>
            </a:pPr>
          </a:p>
          <a:p>
            <a:pPr defTabSz="326897">
              <a:defRPr b="1" sz="5346">
                <a:latin typeface="Arial"/>
                <a:ea typeface="Arial"/>
                <a:cs typeface="Arial"/>
                <a:sym typeface="Arial"/>
              </a:defRPr>
            </a:pPr>
            <a:r>
              <a:t>El trauma da cómo resultado una profunda alteración de la red neural amaglia-hipocampo-suprarrenal del sistema nervioso. </a:t>
            </a:r>
          </a:p>
          <a:p>
            <a:pPr defTabSz="326897">
              <a:defRPr b="1" sz="5346">
                <a:latin typeface="Arial"/>
                <a:ea typeface="Arial"/>
                <a:cs typeface="Arial"/>
                <a:sym typeface="Arial"/>
              </a:defRPr>
            </a:pPr>
          </a:p>
          <a:p>
            <a:pPr defTabSz="326897">
              <a:defRPr b="1" sz="5346">
                <a:latin typeface="Arial"/>
                <a:ea typeface="Arial"/>
                <a:cs typeface="Arial"/>
                <a:sym typeface="Arial"/>
              </a:defRPr>
            </a:pPr>
            <a:r>
              <a:t>La palabra "trauma" procede del griego y significa “herida”.</a:t>
            </a:r>
          </a:p>
          <a:p>
            <a:pPr defTabSz="326897">
              <a:defRPr b="1" sz="1386">
                <a:latin typeface="Arial"/>
                <a:ea typeface="Arial"/>
                <a:cs typeface="Arial"/>
                <a:sym typeface="Arial"/>
              </a:defRPr>
            </a:pPr>
          </a:p>
          <a:p>
            <a:pPr defTabSz="326897">
              <a:defRPr b="1" sz="1386">
                <a:latin typeface="Arial"/>
                <a:ea typeface="Arial"/>
                <a:cs typeface="Arial"/>
                <a:sym typeface="Arial"/>
              </a:defRPr>
            </a:pPr>
          </a:p>
          <a:p>
            <a:pPr defTabSz="326897">
              <a:defRPr b="1" sz="1386">
                <a:latin typeface="Arial"/>
                <a:ea typeface="Arial"/>
                <a:cs typeface="Arial"/>
                <a:sym typeface="Arial"/>
              </a:defRPr>
            </a:pPr>
          </a:p>
          <a:p>
            <a:pPr defTabSz="326897">
              <a:defRPr b="1" sz="1386">
                <a:latin typeface="Arial"/>
                <a:ea typeface="Arial"/>
                <a:cs typeface="Arial"/>
                <a:sym typeface="Arial"/>
              </a:defRPr>
            </a:pPr>
          </a:p>
        </p:txBody>
      </p:sp>
      <p:sp>
        <p:nvSpPr>
          <p:cNvPr id="331"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4" name="Image"/>
          <p:cNvGrpSpPr/>
          <p:nvPr/>
        </p:nvGrpSpPr>
        <p:grpSpPr>
          <a:xfrm>
            <a:off x="5251377" y="5530332"/>
            <a:ext cx="13881247" cy="8090491"/>
            <a:chOff x="0" y="0"/>
            <a:chExt cx="13881245" cy="8090489"/>
          </a:xfrm>
        </p:grpSpPr>
        <p:pic>
          <p:nvPicPr>
            <p:cNvPr id="332" name="Image" descr="Image"/>
            <p:cNvPicPr>
              <a:picLocks noChangeAspect="1"/>
            </p:cNvPicPr>
            <p:nvPr/>
          </p:nvPicPr>
          <p:blipFill>
            <a:blip r:embed="rId3">
              <a:extLst/>
            </a:blip>
            <a:stretch>
              <a:fillRect/>
            </a:stretch>
          </p:blipFill>
          <p:spPr>
            <a:xfrm>
              <a:off x="215899" y="139699"/>
              <a:ext cx="13449447" cy="7531691"/>
            </a:xfrm>
            <a:prstGeom prst="rect">
              <a:avLst/>
            </a:prstGeom>
            <a:ln w="12700" cap="flat">
              <a:noFill/>
              <a:miter lim="400000"/>
            </a:ln>
            <a:effectLst/>
          </p:spPr>
        </p:pic>
        <p:pic>
          <p:nvPicPr>
            <p:cNvPr id="333" name="Image" descr="Image"/>
            <p:cNvPicPr>
              <a:picLocks noChangeAspect="1"/>
            </p:cNvPicPr>
            <p:nvPr/>
          </p:nvPicPr>
          <p:blipFill>
            <a:blip r:embed="rId4">
              <a:extLst/>
            </a:blip>
            <a:stretch>
              <a:fillRect/>
            </a:stretch>
          </p:blipFill>
          <p:spPr>
            <a:xfrm>
              <a:off x="-1" y="-1"/>
              <a:ext cx="13881247" cy="809049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38" name="El trauma relacional se refiere a las &quot;heridas psicológicas&quot; causadas por la indiferencia y la negligencia,                                                 el castigo físico y emocional, la falta de sintonía repetida                                    co"/>
          <p:cNvSpPr txBox="1"/>
          <p:nvPr>
            <p:ph type="ctrTitle"/>
          </p:nvPr>
        </p:nvSpPr>
        <p:spPr>
          <a:xfrm>
            <a:off x="762000" y="1143000"/>
            <a:ext cx="22860000" cy="11430000"/>
          </a:xfrm>
          <a:prstGeom prst="rect">
            <a:avLst/>
          </a:prstGeom>
          <a:solidFill>
            <a:srgbClr val="FFFC66"/>
          </a:solidFill>
        </p:spPr>
        <p:txBody>
          <a:bodyPr/>
          <a:lstStyle/>
          <a:p>
            <a:pPr>
              <a:defRPr b="1" sz="5700">
                <a:latin typeface="Arial"/>
                <a:ea typeface="Arial"/>
                <a:cs typeface="Arial"/>
                <a:sym typeface="Arial"/>
              </a:defRPr>
            </a:pPr>
            <a:r>
              <a:t>El trauma relacional se refiere a las "heridas psicológicas" causadas por la indiferencia y la negligencia,                                                 el castigo físico y emocional, la falta de sintonía repetida                                    con las necesidades relacionales del niño </a:t>
            </a:r>
          </a:p>
          <a:p>
            <a:pPr>
              <a:defRPr b="1" sz="5700">
                <a:latin typeface="Arial"/>
                <a:ea typeface="Arial"/>
                <a:cs typeface="Arial"/>
                <a:sym typeface="Arial"/>
              </a:defRPr>
            </a:pPr>
          </a:p>
          <a:p>
            <a:pPr>
              <a:defRPr b="1" sz="5700">
                <a:latin typeface="Arial"/>
                <a:ea typeface="Arial"/>
                <a:cs typeface="Arial"/>
                <a:sym typeface="Arial"/>
              </a:defRPr>
            </a:pPr>
          </a:p>
          <a:p>
            <a:pPr>
              <a:defRPr b="1" sz="5700">
                <a:latin typeface="Arial"/>
                <a:ea typeface="Arial"/>
                <a:cs typeface="Arial"/>
                <a:sym typeface="Arial"/>
              </a:defRPr>
            </a:pPr>
          </a:p>
          <a:p>
            <a:pPr>
              <a:defRPr b="1" sz="6100">
                <a:latin typeface="Arial"/>
                <a:ea typeface="Arial"/>
                <a:cs typeface="Arial"/>
                <a:sym typeface="Arial"/>
              </a:defRPr>
            </a:pPr>
            <a:r>
              <a:t>y, lo que es más importante,                                                                               la incapacidad de los cuidadores del niño para proporcionarle estabilización,                                                              regulación y mejora emocional y física.</a:t>
            </a:r>
          </a:p>
        </p:txBody>
      </p:sp>
      <p:sp>
        <p:nvSpPr>
          <p:cNvPr id="33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6C1FF"/>
        </a:solidFill>
      </p:bgPr>
    </p:bg>
    <p:spTree>
      <p:nvGrpSpPr>
        <p:cNvPr id="1" name=""/>
        <p:cNvGrpSpPr/>
        <p:nvPr/>
      </p:nvGrpSpPr>
      <p:grpSpPr>
        <a:xfrm>
          <a:off x="0" y="0"/>
          <a:ext cx="0" cy="0"/>
          <a:chOff x="0" y="0"/>
          <a:chExt cx="0" cy="0"/>
        </a:xfrm>
      </p:grpSpPr>
      <p:sp>
        <p:nvSpPr>
          <p:cNvPr id="162"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 name="La necesidad de relación constituye                                          la principal experiencia motivadora                                       del comportamiento humano.…"/>
          <p:cNvSpPr txBox="1"/>
          <p:nvPr>
            <p:ph type="ctrTitle"/>
          </p:nvPr>
        </p:nvSpPr>
        <p:spPr>
          <a:xfrm>
            <a:off x="304800" y="263016"/>
            <a:ext cx="22860000" cy="6985001"/>
          </a:xfrm>
          <a:prstGeom prst="rect">
            <a:avLst/>
          </a:prstGeom>
          <a:solidFill>
            <a:srgbClr val="89FA4E"/>
          </a:solidFill>
        </p:spPr>
        <p:txBody>
          <a:bodyPr/>
          <a:lstStyle/>
          <a:p>
            <a:pPr defTabSz="466820">
              <a:defRPr b="1" sz="6264">
                <a:latin typeface="Arial"/>
                <a:ea typeface="Arial"/>
                <a:cs typeface="Arial"/>
                <a:sym typeface="Arial"/>
              </a:defRPr>
            </a:pPr>
            <a:r>
              <a:t>La necesidad de relación constituye                                          la principal experiencia motivadora                                       del comportamiento humano.</a:t>
            </a:r>
          </a:p>
          <a:p>
            <a:pPr defTabSz="466820">
              <a:defRPr b="1" sz="5307">
                <a:latin typeface="Arial"/>
                <a:ea typeface="Arial"/>
                <a:cs typeface="Arial"/>
                <a:sym typeface="Arial"/>
              </a:defRPr>
            </a:pPr>
          </a:p>
          <a:p>
            <a:pPr defTabSz="466820">
              <a:defRPr b="1" i="1" sz="5307">
                <a:latin typeface="Arial"/>
                <a:ea typeface="Arial"/>
                <a:cs typeface="Arial"/>
                <a:sym typeface="Arial"/>
              </a:defRPr>
            </a:pPr>
            <a:r>
              <a:t>Las personas nacen buscando relaciones                                                                   </a:t>
            </a:r>
          </a:p>
          <a:p>
            <a:pPr defTabSz="466820">
              <a:lnSpc>
                <a:spcPct val="130000"/>
              </a:lnSpc>
              <a:defRPr b="1" i="1" sz="5307">
                <a:latin typeface="Arial"/>
                <a:ea typeface="Arial"/>
                <a:cs typeface="Arial"/>
                <a:sym typeface="Arial"/>
              </a:defRPr>
            </a:pPr>
            <a:r>
              <a:t>desde el comienzo de la vida y tal necesidad permanece                                        a lo largo de ella y en todas las fases vitales.</a:t>
            </a:r>
            <a:r>
              <a:rPr i="0" sz="6351"/>
              <a:t> </a:t>
            </a:r>
            <a:endParaRPr sz="6351"/>
          </a:p>
          <a:p>
            <a:pPr algn="l" defTabSz="466820">
              <a:lnSpc>
                <a:spcPct val="130000"/>
              </a:lnSpc>
              <a:defRPr b="1" sz="2610">
                <a:latin typeface="Arial"/>
                <a:ea typeface="Arial"/>
                <a:cs typeface="Arial"/>
                <a:sym typeface="Arial"/>
              </a:defRPr>
            </a:pPr>
            <a:r>
              <a:t>(R. Fairbairn,1952)</a:t>
            </a:r>
          </a:p>
        </p:txBody>
      </p:sp>
      <p:grpSp>
        <p:nvGrpSpPr>
          <p:cNvPr id="166" name="Image"/>
          <p:cNvGrpSpPr/>
          <p:nvPr/>
        </p:nvGrpSpPr>
        <p:grpSpPr>
          <a:xfrm>
            <a:off x="6754668" y="6741393"/>
            <a:ext cx="10417465" cy="7215908"/>
            <a:chOff x="0" y="0"/>
            <a:chExt cx="10417463" cy="7215907"/>
          </a:xfrm>
        </p:grpSpPr>
        <p:pic>
          <p:nvPicPr>
            <p:cNvPr id="164" name="Image" descr="Image"/>
            <p:cNvPicPr>
              <a:picLocks noChangeAspect="1"/>
            </p:cNvPicPr>
            <p:nvPr/>
          </p:nvPicPr>
          <p:blipFill>
            <a:blip r:embed="rId3">
              <a:extLst/>
            </a:blip>
            <a:stretch>
              <a:fillRect/>
            </a:stretch>
          </p:blipFill>
          <p:spPr>
            <a:xfrm>
              <a:off x="215899" y="139700"/>
              <a:ext cx="9985665" cy="6657108"/>
            </a:xfrm>
            <a:prstGeom prst="rect">
              <a:avLst/>
            </a:prstGeom>
            <a:ln w="12700" cap="flat">
              <a:noFill/>
              <a:miter lim="400000"/>
            </a:ln>
            <a:effectLst/>
          </p:spPr>
        </p:pic>
        <p:pic>
          <p:nvPicPr>
            <p:cNvPr id="165" name="Image" descr="Image"/>
            <p:cNvPicPr>
              <a:picLocks noChangeAspect="1"/>
            </p:cNvPicPr>
            <p:nvPr/>
          </p:nvPicPr>
          <p:blipFill>
            <a:blip r:embed="rId4">
              <a:extLst/>
            </a:blip>
            <a:stretch>
              <a:fillRect/>
            </a:stretch>
          </p:blipFill>
          <p:spPr>
            <a:xfrm>
              <a:off x="-1" y="0"/>
              <a:ext cx="10417465" cy="721590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105"/>
        </a:solidFill>
      </p:bgPr>
    </p:bg>
    <p:spTree>
      <p:nvGrpSpPr>
        <p:cNvPr id="1" name=""/>
        <p:cNvGrpSpPr/>
        <p:nvPr/>
      </p:nvGrpSpPr>
      <p:grpSpPr>
        <a:xfrm>
          <a:off x="0" y="0"/>
          <a:ext cx="0" cy="0"/>
          <a:chOff x="0" y="0"/>
          <a:chExt cx="0" cy="0"/>
        </a:xfrm>
      </p:grpSpPr>
      <p:sp>
        <p:nvSpPr>
          <p:cNvPr id="343" name="A menudo pensamos en el trauma como una herida emocional que es el resultado de acontecimientos catastróficos, como un dolor corporal intenso o prolongado, abusos físicos o sexuales, o la pérdida de una relación significativa."/>
          <p:cNvSpPr txBox="1"/>
          <p:nvPr>
            <p:ph type="ctrTitle"/>
          </p:nvPr>
        </p:nvSpPr>
        <p:spPr>
          <a:xfrm>
            <a:off x="762000" y="498011"/>
            <a:ext cx="15051993" cy="9939527"/>
          </a:xfrm>
          <a:prstGeom prst="rect">
            <a:avLst/>
          </a:prstGeom>
          <a:solidFill>
            <a:srgbClr val="FED88B"/>
          </a:solidFill>
        </p:spPr>
        <p:txBody>
          <a:bodyPr/>
          <a:lstStyle>
            <a:lvl1pPr>
              <a:defRPr sz="6700"/>
            </a:lvl1pPr>
          </a:lstStyle>
          <a:p>
            <a:pPr/>
            <a:r>
              <a:t>A menudo pensamos en el trauma cómo una herida emocional que es resultado de acontecimientos catastróficos, tales cómo un dolor corporal intenso o prolongado, abusos físicos o sexuales, o la pérdida de una relación significativa.</a:t>
            </a:r>
          </a:p>
        </p:txBody>
      </p:sp>
      <p:sp>
        <p:nvSpPr>
          <p:cNvPr id="344" name="Double-click to edit"/>
          <p:cNvSpPr txBox="1"/>
          <p:nvPr>
            <p:ph type="subTitle" sz="quarter" idx="1"/>
          </p:nvPr>
        </p:nvSpPr>
        <p:spPr>
          <a:xfrm>
            <a:off x="762000" y="10541524"/>
            <a:ext cx="22860000" cy="2351412"/>
          </a:xfrm>
          <a:prstGeom prst="rect">
            <a:avLst/>
          </a:prstGeom>
        </p:spPr>
        <p:txBody>
          <a:bodyPr/>
          <a:lstStyle/>
          <a:p>
            <a:pPr/>
          </a:p>
        </p:txBody>
      </p:sp>
      <p:sp>
        <p:nvSpPr>
          <p:cNvPr id="34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Los ejemplos de clientes que sufren estos &quot;traumas agudos&quot; abundan tanto en la literatura psicoterapéutica como en la popular."/>
          <p:cNvSpPr txBox="1"/>
          <p:nvPr/>
        </p:nvSpPr>
        <p:spPr>
          <a:xfrm>
            <a:off x="762000" y="10982255"/>
            <a:ext cx="22860000" cy="1554027"/>
          </a:xfrm>
          <a:prstGeom prst="rect">
            <a:avLst/>
          </a:prstGeom>
          <a:solidFill>
            <a:srgbClr val="FED88B"/>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sz="5000">
                <a:latin typeface="Arial"/>
                <a:ea typeface="Arial"/>
                <a:cs typeface="Arial"/>
                <a:sym typeface="Arial"/>
              </a:defRPr>
            </a:lvl1pPr>
          </a:lstStyle>
          <a:p>
            <a:pPr/>
            <a:r>
              <a:t>Los ejemplos de clientes que sufren estos "traumas agudos" abundan tanto en la literatura psicoterapéutica como en la popular.</a:t>
            </a:r>
          </a:p>
        </p:txBody>
      </p:sp>
      <p:grpSp>
        <p:nvGrpSpPr>
          <p:cNvPr id="349" name="image27.jpeg"/>
          <p:cNvGrpSpPr/>
          <p:nvPr/>
        </p:nvGrpSpPr>
        <p:grpSpPr>
          <a:xfrm>
            <a:off x="16791855" y="521398"/>
            <a:ext cx="6908116" cy="10260690"/>
            <a:chOff x="0" y="-1"/>
            <a:chExt cx="6908114" cy="10260688"/>
          </a:xfrm>
        </p:grpSpPr>
        <p:pic>
          <p:nvPicPr>
            <p:cNvPr id="347" name="image27.jpeg" descr="image27.jpeg"/>
            <p:cNvPicPr>
              <a:picLocks noChangeAspect="1"/>
            </p:cNvPicPr>
            <p:nvPr/>
          </p:nvPicPr>
          <p:blipFill>
            <a:blip r:embed="rId3">
              <a:extLst/>
            </a:blip>
            <a:stretch>
              <a:fillRect/>
            </a:stretch>
          </p:blipFill>
          <p:spPr>
            <a:xfrm>
              <a:off x="261008" y="168887"/>
              <a:ext cx="6386098" cy="9585136"/>
            </a:xfrm>
            <a:prstGeom prst="rect">
              <a:avLst/>
            </a:prstGeom>
            <a:ln w="12700" cap="flat">
              <a:noFill/>
              <a:miter lim="400000"/>
            </a:ln>
            <a:effectLst/>
          </p:spPr>
        </p:pic>
        <p:pic>
          <p:nvPicPr>
            <p:cNvPr id="348" name="image27.jpeg" descr="image27.jpeg"/>
            <p:cNvPicPr>
              <a:picLocks noChangeAspect="1"/>
            </p:cNvPicPr>
            <p:nvPr/>
          </p:nvPicPr>
          <p:blipFill>
            <a:blip r:embed="rId4">
              <a:extLst/>
            </a:blip>
            <a:stretch>
              <a:fillRect/>
            </a:stretch>
          </p:blipFill>
          <p:spPr>
            <a:xfrm>
              <a:off x="0" y="-2"/>
              <a:ext cx="6908115" cy="1026069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B2A7A"/>
        </a:solidFill>
      </p:bgPr>
    </p:bg>
    <p:spTree>
      <p:nvGrpSpPr>
        <p:cNvPr id="1" name=""/>
        <p:cNvGrpSpPr/>
        <p:nvPr/>
      </p:nvGrpSpPr>
      <p:grpSpPr>
        <a:xfrm>
          <a:off x="0" y="0"/>
          <a:ext cx="0" cy="0"/>
          <a:chOff x="0" y="0"/>
          <a:chExt cx="0" cy="0"/>
        </a:xfrm>
      </p:grpSpPr>
      <p:sp>
        <p:nvSpPr>
          <p:cNvPr id="353" name="Existen cuatro categorías de maltrato infantil:…"/>
          <p:cNvSpPr txBox="1"/>
          <p:nvPr>
            <p:ph type="ctrTitle"/>
          </p:nvPr>
        </p:nvSpPr>
        <p:spPr>
          <a:xfrm>
            <a:off x="762000" y="3111500"/>
            <a:ext cx="22860000" cy="9525000"/>
          </a:xfrm>
          <a:prstGeom prst="rect">
            <a:avLst/>
          </a:prstGeom>
          <a:solidFill>
            <a:srgbClr val="F67DF0"/>
          </a:solidFill>
        </p:spPr>
        <p:txBody>
          <a:bodyPr/>
          <a:lstStyle/>
          <a:p>
            <a:pPr defTabSz="346708">
              <a:defRPr b="1" sz="5800">
                <a:latin typeface="Arial"/>
                <a:ea typeface="Arial"/>
                <a:cs typeface="Arial"/>
                <a:sym typeface="Arial"/>
              </a:defRPr>
            </a:pPr>
          </a:p>
          <a:p>
            <a:pPr defTabSz="346708">
              <a:defRPr b="1" sz="5800">
                <a:latin typeface="Arial"/>
                <a:ea typeface="Arial"/>
                <a:cs typeface="Arial"/>
                <a:sym typeface="Arial"/>
              </a:defRPr>
            </a:pPr>
            <a:r>
              <a:t>Existen cuatro categorías de maltrato infantil:</a:t>
            </a:r>
          </a:p>
          <a:p>
            <a:pPr algn="l" defTabSz="346708">
              <a:defRPr b="1" sz="5800">
                <a:latin typeface="Arial"/>
                <a:ea typeface="Arial"/>
                <a:cs typeface="Arial"/>
                <a:sym typeface="Arial"/>
              </a:defRPr>
            </a:pPr>
            <a:r>
              <a:t>          abuso físico, abuso sexual ,abuso emocional y                                                                                                      negligencia. </a:t>
            </a:r>
          </a:p>
          <a:p>
            <a:pPr defTabSz="346708">
              <a:defRPr sz="5800">
                <a:latin typeface="Arial"/>
                <a:ea typeface="Arial"/>
                <a:cs typeface="Arial"/>
                <a:sym typeface="Arial"/>
              </a:defRPr>
            </a:pPr>
          </a:p>
          <a:p>
            <a:pPr defTabSz="346708">
              <a:defRPr b="1" sz="5800">
                <a:latin typeface="Arial"/>
                <a:ea typeface="Arial"/>
                <a:cs typeface="Arial"/>
                <a:sym typeface="Arial"/>
              </a:defRPr>
            </a:pPr>
            <a:r>
              <a:t>Cuando utilizamos el término </a:t>
            </a:r>
            <a:r>
              <a:rPr i="1"/>
              <a:t>"trauma relacional"</a:t>
            </a:r>
            <a:r>
              <a:t>                                              nos referimos a cualquier combinación de éstos que viole </a:t>
            </a:r>
          </a:p>
          <a:p>
            <a:pPr defTabSz="346708">
              <a:defRPr b="1" sz="5800">
                <a:latin typeface="Arial"/>
                <a:ea typeface="Arial"/>
                <a:cs typeface="Arial"/>
                <a:sym typeface="Arial"/>
              </a:defRPr>
            </a:pPr>
            <a:r>
              <a:t>las Necesidades Relacionales naturales del niño.Nos estamos refiriendo a conductas, llevadas a cabo por el cuidador que provocan una disregulación en el sistema nervioso simpático y parasimpático.</a:t>
            </a:r>
          </a:p>
        </p:txBody>
      </p:sp>
      <p:sp>
        <p:nvSpPr>
          <p:cNvPr id="354" name="“Trauma Relacional”"/>
          <p:cNvSpPr txBox="1"/>
          <p:nvPr>
            <p:ph type="subTitle" sz="quarter" idx="1"/>
          </p:nvPr>
        </p:nvSpPr>
        <p:spPr>
          <a:xfrm>
            <a:off x="762000" y="609600"/>
            <a:ext cx="22860000" cy="1587500"/>
          </a:xfrm>
          <a:prstGeom prst="rect">
            <a:avLst/>
          </a:prstGeom>
          <a:solidFill>
            <a:srgbClr val="F67DF0"/>
          </a:solidFill>
        </p:spPr>
        <p:txBody>
          <a:bodyPr/>
          <a:lstStyle>
            <a:lvl1pPr>
              <a:defRPr b="1" sz="7200">
                <a:latin typeface="Arial"/>
                <a:ea typeface="Arial"/>
                <a:cs typeface="Arial"/>
                <a:sym typeface="Arial"/>
              </a:defRPr>
            </a:lvl1pPr>
          </a:lstStyle>
          <a:p>
            <a:pPr/>
            <a:r>
              <a:t>“Trauma Relacional”</a:t>
            </a:r>
          </a:p>
        </p:txBody>
      </p:sp>
      <p:sp>
        <p:nvSpPr>
          <p:cNvPr id="35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7BA01"/>
        </a:solidFill>
      </p:bgPr>
    </p:bg>
    <p:spTree>
      <p:nvGrpSpPr>
        <p:cNvPr id="1" name=""/>
        <p:cNvGrpSpPr/>
        <p:nvPr/>
      </p:nvGrpSpPr>
      <p:grpSpPr>
        <a:xfrm>
          <a:off x="0" y="0"/>
          <a:ext cx="0" cy="0"/>
          <a:chOff x="0" y="0"/>
          <a:chExt cx="0" cy="0"/>
        </a:xfrm>
      </p:grpSpPr>
      <p:sp>
        <p:nvSpPr>
          <p:cNvPr id="359" name="&gt;  criticar…"/>
          <p:cNvSpPr txBox="1"/>
          <p:nvPr>
            <p:ph type="ctrTitle"/>
          </p:nvPr>
        </p:nvSpPr>
        <p:spPr>
          <a:xfrm>
            <a:off x="1305730" y="1952619"/>
            <a:ext cx="22860004" cy="11534021"/>
          </a:xfrm>
          <a:prstGeom prst="rect">
            <a:avLst/>
          </a:prstGeom>
          <a:solidFill>
            <a:schemeClr val="accent4"/>
          </a:solidFill>
        </p:spPr>
        <p:txBody>
          <a:bodyPr/>
          <a:lstStyle/>
          <a:p>
            <a:pPr algn="l" defTabSz="283972">
              <a:defRPr b="1" sz="4300">
                <a:latin typeface="Arial"/>
                <a:ea typeface="Arial"/>
                <a:cs typeface="Arial"/>
                <a:sym typeface="Arial"/>
              </a:defRPr>
            </a:pPr>
            <a:r>
              <a:t>  </a:t>
            </a:r>
            <a:r>
              <a:rPr sz="4988"/>
              <a:t> </a:t>
            </a:r>
            <a:endParaRPr sz="4988"/>
          </a:p>
          <a:p>
            <a:pPr algn="l" defTabSz="283972">
              <a:defRPr b="1" sz="4988">
                <a:latin typeface="Arial"/>
                <a:ea typeface="Arial"/>
                <a:cs typeface="Arial"/>
                <a:sym typeface="Arial"/>
              </a:defRPr>
            </a:pPr>
            <a:r>
              <a:t>  </a:t>
            </a:r>
          </a:p>
          <a:p>
            <a:pPr algn="l" defTabSz="283972">
              <a:defRPr b="1" sz="4988">
                <a:latin typeface="Arial"/>
                <a:ea typeface="Arial"/>
                <a:cs typeface="Arial"/>
                <a:sym typeface="Arial"/>
              </a:defRPr>
            </a:pPr>
            <a:r>
              <a:t>   &gt;  criticar</a:t>
            </a:r>
          </a:p>
          <a:p>
            <a:pPr algn="l" defTabSz="283972">
              <a:defRPr b="1" sz="4988">
                <a:latin typeface="Arial"/>
                <a:ea typeface="Arial"/>
                <a:cs typeface="Arial"/>
                <a:sym typeface="Arial"/>
              </a:defRPr>
            </a:pPr>
            <a:r>
              <a:t>   &gt;  gritar</a:t>
            </a:r>
          </a:p>
          <a:p>
            <a:pPr algn="l" defTabSz="283972">
              <a:defRPr b="1" sz="4988">
                <a:latin typeface="Arial"/>
                <a:ea typeface="Arial"/>
                <a:cs typeface="Arial"/>
                <a:sym typeface="Arial"/>
              </a:defRPr>
            </a:pPr>
            <a:r>
              <a:t>   &gt;  ignorar o rehuir</a:t>
            </a:r>
          </a:p>
          <a:p>
            <a:pPr algn="l" defTabSz="283972">
              <a:defRPr b="1" sz="4988">
                <a:latin typeface="Arial"/>
                <a:ea typeface="Arial"/>
                <a:cs typeface="Arial"/>
                <a:sym typeface="Arial"/>
              </a:defRPr>
            </a:pPr>
            <a:r>
              <a:t>   &gt;  denigrar al niño</a:t>
            </a:r>
          </a:p>
          <a:p>
            <a:pPr algn="l" defTabSz="283972">
              <a:defRPr b="1" sz="4988">
                <a:latin typeface="Arial"/>
                <a:ea typeface="Arial"/>
                <a:cs typeface="Arial"/>
                <a:sym typeface="Arial"/>
              </a:defRPr>
            </a:pPr>
            <a:r>
              <a:t>   &gt;  amenazar con maltrato físico o abandono</a:t>
            </a:r>
          </a:p>
          <a:p>
            <a:pPr algn="l" defTabSz="283972">
              <a:defRPr b="1" sz="4988">
                <a:latin typeface="Arial"/>
                <a:ea typeface="Arial"/>
                <a:cs typeface="Arial"/>
                <a:sym typeface="Arial"/>
              </a:defRPr>
            </a:pPr>
            <a:r>
              <a:t>   &gt;  denigrar al niño</a:t>
            </a:r>
          </a:p>
          <a:p>
            <a:pPr algn="l" defTabSz="283972">
              <a:defRPr b="1" sz="4988">
                <a:latin typeface="Arial"/>
                <a:ea typeface="Arial"/>
                <a:cs typeface="Arial"/>
                <a:sym typeface="Arial"/>
              </a:defRPr>
            </a:pPr>
            <a:r>
              <a:t>   &gt;  definirlo como estúpido o malvado</a:t>
            </a:r>
          </a:p>
          <a:p>
            <a:pPr algn="l" defTabSz="283972">
              <a:defRPr b="1" sz="4988">
                <a:latin typeface="Arial"/>
                <a:ea typeface="Arial"/>
                <a:cs typeface="Arial"/>
                <a:sym typeface="Arial"/>
              </a:defRPr>
            </a:pPr>
            <a:r>
              <a:t>   &gt;  comentarios humillantes</a:t>
            </a:r>
          </a:p>
          <a:p>
            <a:pPr algn="l" defTabSz="283972">
              <a:defRPr b="1" sz="4988">
                <a:latin typeface="Arial"/>
                <a:ea typeface="Arial"/>
                <a:cs typeface="Arial"/>
                <a:sym typeface="Arial"/>
              </a:defRPr>
            </a:pPr>
            <a:r>
              <a:t>   &gt;  tono de voz o palabras que amenacen la seguridad del niño</a:t>
            </a:r>
          </a:p>
          <a:p>
            <a:pPr algn="l" defTabSz="283972">
              <a:defRPr b="1" sz="4988">
                <a:latin typeface="Arial"/>
                <a:ea typeface="Arial"/>
                <a:cs typeface="Arial"/>
                <a:sym typeface="Arial"/>
              </a:defRPr>
            </a:pPr>
          </a:p>
          <a:p>
            <a:pPr defTabSz="283972">
              <a:defRPr b="1" sz="4988">
                <a:latin typeface="Arial"/>
                <a:ea typeface="Arial"/>
                <a:cs typeface="Arial"/>
                <a:sym typeface="Arial"/>
              </a:defRPr>
            </a:pPr>
          </a:p>
          <a:p>
            <a:pPr defTabSz="283972">
              <a:defRPr sz="4988">
                <a:latin typeface="Arial"/>
                <a:ea typeface="Arial"/>
                <a:cs typeface="Arial"/>
                <a:sym typeface="Arial"/>
              </a:defRPr>
            </a:pPr>
          </a:p>
          <a:p>
            <a:pPr defTabSz="283972">
              <a:defRPr sz="3784">
                <a:latin typeface="Arial"/>
                <a:ea typeface="Arial"/>
                <a:cs typeface="Arial"/>
                <a:sym typeface="Arial"/>
              </a:defRPr>
            </a:pPr>
          </a:p>
        </p:txBody>
      </p:sp>
      <p:sp>
        <p:nvSpPr>
          <p:cNvPr id="360" name="Abuso verbal  &gt;&gt;&gt;  Trauma Relacional"/>
          <p:cNvSpPr txBox="1"/>
          <p:nvPr>
            <p:ph type="subTitle" sz="quarter" idx="1"/>
          </p:nvPr>
        </p:nvSpPr>
        <p:spPr>
          <a:xfrm>
            <a:off x="762000" y="473075"/>
            <a:ext cx="22860000" cy="1270000"/>
          </a:xfrm>
          <a:prstGeom prst="rect">
            <a:avLst/>
          </a:prstGeom>
          <a:solidFill>
            <a:schemeClr val="accent4"/>
          </a:solidFill>
        </p:spPr>
        <p:txBody>
          <a:bodyPr/>
          <a:lstStyle>
            <a:lvl1pPr>
              <a:defRPr b="1" sz="6000">
                <a:latin typeface="Arial"/>
                <a:ea typeface="Arial"/>
                <a:cs typeface="Arial"/>
                <a:sym typeface="Arial"/>
              </a:defRPr>
            </a:lvl1pPr>
          </a:lstStyle>
          <a:p>
            <a:pPr/>
            <a:r>
              <a:t>Abuso verbal  &gt;&gt;&gt; conduce a Trauma Relacional</a:t>
            </a:r>
          </a:p>
        </p:txBody>
      </p:sp>
      <p:sp>
        <p:nvSpPr>
          <p:cNvPr id="361" name="Slide Number"/>
          <p:cNvSpPr txBox="1"/>
          <p:nvPr>
            <p:ph type="sldNum" sz="quarter" idx="4294967295"/>
          </p:nvPr>
        </p:nvSpPr>
        <p:spPr>
          <a:xfrm>
            <a:off x="11965381" y="13123098"/>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4F2FF"/>
        </a:solidFill>
      </p:bgPr>
    </p:bg>
    <p:spTree>
      <p:nvGrpSpPr>
        <p:cNvPr id="1" name=""/>
        <p:cNvGrpSpPr/>
        <p:nvPr/>
      </p:nvGrpSpPr>
      <p:grpSpPr>
        <a:xfrm>
          <a:off x="0" y="0"/>
          <a:ext cx="0" cy="0"/>
          <a:chOff x="0" y="0"/>
          <a:chExt cx="0" cy="0"/>
        </a:xfrm>
      </p:grpSpPr>
      <p:sp>
        <p:nvSpPr>
          <p:cNvPr id="365" name="Este tipo de acciones de los adultos pueden ser tan perjudiciales para el desarrollo del niño como otros malos tratos, como los abusos físicos y sexuales en la infancia."/>
          <p:cNvSpPr txBox="1"/>
          <p:nvPr>
            <p:ph type="ctrTitle"/>
          </p:nvPr>
        </p:nvSpPr>
        <p:spPr>
          <a:xfrm>
            <a:off x="762000" y="9271000"/>
            <a:ext cx="22860000" cy="3810000"/>
          </a:xfrm>
          <a:prstGeom prst="rect">
            <a:avLst/>
          </a:prstGeom>
          <a:solidFill>
            <a:srgbClr val="D9EFFF"/>
          </a:solidFill>
        </p:spPr>
        <p:txBody>
          <a:bodyPr/>
          <a:lstStyle>
            <a:lvl1pPr>
              <a:defRPr b="1" sz="5500">
                <a:latin typeface="Arial"/>
                <a:ea typeface="Arial"/>
                <a:cs typeface="Arial"/>
                <a:sym typeface="Arial"/>
              </a:defRPr>
            </a:lvl1pPr>
          </a:lstStyle>
          <a:p>
            <a:pPr/>
            <a:r>
              <a:t>Este tipo de acciones por parte de los adultos pueden resultar tan perjudiciales para el desarrollo del niño como otros malos tratos, tales como los abusos físicos y sexuales en la infancia.</a:t>
            </a:r>
          </a:p>
        </p:txBody>
      </p:sp>
      <p:sp>
        <p:nvSpPr>
          <p:cNvPr id="366"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69" name="Image"/>
          <p:cNvGrpSpPr/>
          <p:nvPr/>
        </p:nvGrpSpPr>
        <p:grpSpPr>
          <a:xfrm>
            <a:off x="5684490" y="314908"/>
            <a:ext cx="13015020" cy="8895186"/>
            <a:chOff x="0" y="0"/>
            <a:chExt cx="13015019" cy="8895184"/>
          </a:xfrm>
        </p:grpSpPr>
        <p:pic>
          <p:nvPicPr>
            <p:cNvPr id="367" name="Image" descr="Image"/>
            <p:cNvPicPr>
              <a:picLocks noChangeAspect="1"/>
            </p:cNvPicPr>
            <p:nvPr/>
          </p:nvPicPr>
          <p:blipFill>
            <a:blip r:embed="rId3">
              <a:extLst/>
            </a:blip>
            <a:stretch>
              <a:fillRect/>
            </a:stretch>
          </p:blipFill>
          <p:spPr>
            <a:xfrm>
              <a:off x="215900" y="139700"/>
              <a:ext cx="12583221" cy="8336386"/>
            </a:xfrm>
            <a:prstGeom prst="rect">
              <a:avLst/>
            </a:prstGeom>
            <a:ln w="12700" cap="flat">
              <a:noFill/>
              <a:miter lim="400000"/>
            </a:ln>
            <a:effectLst/>
          </p:spPr>
        </p:pic>
        <p:pic>
          <p:nvPicPr>
            <p:cNvPr id="368" name="Image" descr="Image"/>
            <p:cNvPicPr>
              <a:picLocks noChangeAspect="1"/>
            </p:cNvPicPr>
            <p:nvPr/>
          </p:nvPicPr>
          <p:blipFill>
            <a:blip r:embed="rId4">
              <a:extLst/>
            </a:blip>
            <a:stretch>
              <a:fillRect/>
            </a:stretch>
          </p:blipFill>
          <p:spPr>
            <a:xfrm>
              <a:off x="0" y="0"/>
              <a:ext cx="13015021" cy="889518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C66"/>
        </a:solidFill>
      </p:bgPr>
    </p:bg>
    <p:spTree>
      <p:nvGrpSpPr>
        <p:cNvPr id="1" name=""/>
        <p:cNvGrpSpPr/>
        <p:nvPr/>
      </p:nvGrpSpPr>
      <p:grpSpPr>
        <a:xfrm>
          <a:off x="0" y="0"/>
          <a:ext cx="0" cy="0"/>
          <a:chOff x="0" y="0"/>
          <a:chExt cx="0" cy="0"/>
        </a:xfrm>
      </p:grpSpPr>
      <p:sp>
        <p:nvSpPr>
          <p:cNvPr id="373" name="Susanne se dio cuenta de que su madre no la criticaba todos los días, pero cuando lo hacía era letal.…"/>
          <p:cNvSpPr txBox="1"/>
          <p:nvPr>
            <p:ph type="ctrTitle"/>
          </p:nvPr>
        </p:nvSpPr>
        <p:spPr>
          <a:xfrm>
            <a:off x="719174" y="841375"/>
            <a:ext cx="16510002" cy="4445000"/>
          </a:xfrm>
          <a:prstGeom prst="rect">
            <a:avLst/>
          </a:prstGeom>
        </p:spPr>
        <p:txBody>
          <a:bodyPr/>
          <a:lstStyle/>
          <a:p>
            <a:pPr>
              <a:defRPr b="1" sz="4900">
                <a:latin typeface="Arial"/>
                <a:ea typeface="Arial"/>
                <a:cs typeface="Arial"/>
                <a:sym typeface="Arial"/>
              </a:defRPr>
            </a:pPr>
            <a:r>
              <a:t>Susanne se dio cuenta de que su madre no la criticaba todos los días, pero cuando lo hacía era letal. </a:t>
            </a:r>
          </a:p>
          <a:p>
            <a:pPr>
              <a:defRPr b="1" sz="4900">
                <a:latin typeface="Arial"/>
                <a:ea typeface="Arial"/>
                <a:cs typeface="Arial"/>
                <a:sym typeface="Arial"/>
              </a:defRPr>
            </a:pPr>
          </a:p>
          <a:p>
            <a:pPr>
              <a:defRPr b="1" sz="4900">
                <a:latin typeface="Arial"/>
                <a:ea typeface="Arial"/>
                <a:cs typeface="Arial"/>
                <a:sym typeface="Arial"/>
              </a:defRPr>
            </a:pPr>
            <a:r>
              <a:t>Susanne dijo: "Siempre en el fondo de mi mente      están las palabras de mi madre: 'Eres repugnante’".</a:t>
            </a:r>
          </a:p>
        </p:txBody>
      </p:sp>
      <p:sp>
        <p:nvSpPr>
          <p:cNvPr id="374" name="En el caso de estas dos pacientes, Susanne y Lorine, sus sistemas nerviosos simpático y parasimpático señalizaban constantemente el peligro, lo que las empujaba a oscilar entre una respuesta de lucha o huida y una reacción de inmovilización.…"/>
          <p:cNvSpPr txBox="1"/>
          <p:nvPr>
            <p:ph type="subTitle" sz="half" idx="1"/>
          </p:nvPr>
        </p:nvSpPr>
        <p:spPr>
          <a:xfrm>
            <a:off x="719174" y="5373687"/>
            <a:ext cx="16510002" cy="7620001"/>
          </a:xfrm>
          <a:prstGeom prst="rect">
            <a:avLst/>
          </a:prstGeom>
        </p:spPr>
        <p:txBody>
          <a:bodyPr/>
          <a:lstStyle/>
          <a:p>
            <a:pPr>
              <a:defRPr b="1" sz="4800">
                <a:latin typeface="Arial"/>
                <a:ea typeface="Arial"/>
                <a:cs typeface="Arial"/>
                <a:sym typeface="Arial"/>
              </a:defRPr>
            </a:pPr>
          </a:p>
          <a:p>
            <a:pPr>
              <a:defRPr b="1" sz="4800">
                <a:latin typeface="Arial"/>
                <a:ea typeface="Arial"/>
                <a:cs typeface="Arial"/>
                <a:sym typeface="Arial"/>
              </a:defRPr>
            </a:pPr>
            <a:r>
              <a:t>En el caso de estas dos pacientes, Susanne y Lorine, sus sistemas nerviosos simpático y parasimpático señalaban constantemente el peligro, lo que las empujaba a oscilar entre una respuesta de lucha o huida y/o una reacción de inmovilización. </a:t>
            </a:r>
          </a:p>
          <a:p>
            <a:pPr>
              <a:defRPr b="1" sz="5000">
                <a:latin typeface="Arial"/>
                <a:ea typeface="Arial"/>
                <a:cs typeface="Arial"/>
                <a:sym typeface="Arial"/>
              </a:defRPr>
            </a:pPr>
          </a:p>
          <a:p>
            <a:pPr>
              <a:defRPr b="1" sz="4800">
                <a:latin typeface="Arial"/>
                <a:ea typeface="Arial"/>
                <a:cs typeface="Arial"/>
                <a:sym typeface="Arial"/>
              </a:defRPr>
            </a:pPr>
            <a:r>
              <a:t>Como describe Steven Porges (2011),                                          la sobreestimulación del sistema nervioso vagal ventral y dorsal produce una intensa confusión afectiva.</a:t>
            </a:r>
          </a:p>
        </p:txBody>
      </p:sp>
      <p:sp>
        <p:nvSpPr>
          <p:cNvPr id="37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78" name="Image"/>
          <p:cNvGrpSpPr/>
          <p:nvPr/>
        </p:nvGrpSpPr>
        <p:grpSpPr>
          <a:xfrm>
            <a:off x="17590346" y="1804371"/>
            <a:ext cx="6349156" cy="10107260"/>
            <a:chOff x="0" y="0"/>
            <a:chExt cx="6349154" cy="10107259"/>
          </a:xfrm>
        </p:grpSpPr>
        <p:pic>
          <p:nvPicPr>
            <p:cNvPr id="376" name="Image" descr="Image"/>
            <p:cNvPicPr>
              <a:picLocks noChangeAspect="1"/>
            </p:cNvPicPr>
            <p:nvPr/>
          </p:nvPicPr>
          <p:blipFill>
            <a:blip r:embed="rId3">
              <a:extLst/>
            </a:blip>
            <a:stretch>
              <a:fillRect/>
            </a:stretch>
          </p:blipFill>
          <p:spPr>
            <a:xfrm>
              <a:off x="215900" y="139700"/>
              <a:ext cx="5917355" cy="9548460"/>
            </a:xfrm>
            <a:prstGeom prst="rect">
              <a:avLst/>
            </a:prstGeom>
            <a:ln w="12700" cap="flat">
              <a:noFill/>
              <a:miter lim="400000"/>
            </a:ln>
            <a:effectLst/>
          </p:spPr>
        </p:pic>
        <p:pic>
          <p:nvPicPr>
            <p:cNvPr id="377" name="Image" descr="Image"/>
            <p:cNvPicPr>
              <a:picLocks noChangeAspect="1"/>
            </p:cNvPicPr>
            <p:nvPr/>
          </p:nvPicPr>
          <p:blipFill>
            <a:blip r:embed="rId4">
              <a:extLst/>
            </a:blip>
            <a:stretch>
              <a:fillRect/>
            </a:stretch>
          </p:blipFill>
          <p:spPr>
            <a:xfrm>
              <a:off x="0" y="0"/>
              <a:ext cx="6349155" cy="1010726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2EFFF"/>
        </a:solidFill>
      </p:bgPr>
    </p:bg>
    <p:spTree>
      <p:nvGrpSpPr>
        <p:cNvPr id="1" name=""/>
        <p:cNvGrpSpPr/>
        <p:nvPr/>
      </p:nvGrpSpPr>
      <p:grpSpPr>
        <a:xfrm>
          <a:off x="0" y="0"/>
          <a:ext cx="0" cy="0"/>
          <a:chOff x="0" y="0"/>
          <a:chExt cx="0" cy="0"/>
        </a:xfrm>
      </p:grpSpPr>
      <p:sp>
        <p:nvSpPr>
          <p:cNvPr id="382" name="Muchos clientes, y psicoterapeutas, restan importancia                      al maltrato verbal debido a antiguas normas culturales                                                en torno a la comunicación verbal hostil."/>
          <p:cNvSpPr txBox="1"/>
          <p:nvPr>
            <p:ph type="ctrTitle"/>
          </p:nvPr>
        </p:nvSpPr>
        <p:spPr>
          <a:xfrm>
            <a:off x="762000" y="209739"/>
            <a:ext cx="22860000" cy="3810001"/>
          </a:xfrm>
          <a:prstGeom prst="rect">
            <a:avLst/>
          </a:prstGeom>
        </p:spPr>
        <p:txBody>
          <a:bodyPr/>
          <a:lstStyle>
            <a:lvl1pPr defTabSz="462280">
              <a:defRPr b="1" sz="6200">
                <a:latin typeface="Arial"/>
                <a:ea typeface="Arial"/>
                <a:cs typeface="Arial"/>
                <a:sym typeface="Arial"/>
              </a:defRPr>
            </a:lvl1pPr>
          </a:lstStyle>
          <a:p>
            <a:pPr/>
            <a:r>
              <a:t>Muchos clientes, y psicoterapeutas, restan importancia                      al maltrato verbal debido a antiguas normas culturales                                                en torno a la comunicación verbal hostil. </a:t>
            </a:r>
          </a:p>
        </p:txBody>
      </p:sp>
      <p:sp>
        <p:nvSpPr>
          <p:cNvPr id="383" name="En algunas familias es “aceptable&quot; utilizar amenazas verbales e insultos como forma de controlar el comportamiento de un niño."/>
          <p:cNvSpPr txBox="1"/>
          <p:nvPr>
            <p:ph type="subTitle" sz="half" idx="1"/>
          </p:nvPr>
        </p:nvSpPr>
        <p:spPr>
          <a:xfrm>
            <a:off x="489044" y="8766941"/>
            <a:ext cx="22860001" cy="4588483"/>
          </a:xfrm>
          <a:prstGeom prst="rect">
            <a:avLst/>
          </a:prstGeom>
        </p:spPr>
        <p:txBody>
          <a:bodyPr/>
          <a:lstStyle/>
          <a:p>
            <a:pPr defTabSz="686484">
              <a:defRPr b="1" sz="5292">
                <a:latin typeface="Arial"/>
                <a:ea typeface="Arial"/>
                <a:cs typeface="Arial"/>
                <a:sym typeface="Arial"/>
              </a:defRPr>
            </a:pPr>
          </a:p>
          <a:p>
            <a:pPr defTabSz="686484">
              <a:defRPr b="1" sz="5292">
                <a:latin typeface="Arial"/>
                <a:ea typeface="Arial"/>
                <a:cs typeface="Arial"/>
                <a:sym typeface="Arial"/>
              </a:defRPr>
            </a:pPr>
            <a:r>
              <a:t>En algunas familias es “aceptable" utilizar amenazas verbales e insultos como forma de controlar el comportamiento de un niño. Cómo psicoterapeutas ,es probable ,que tengamos que indagar acerca de la cualidad de la comunicación verbal en la familia de nuestros clientes.</a:t>
            </a:r>
          </a:p>
        </p:txBody>
      </p:sp>
      <p:sp>
        <p:nvSpPr>
          <p:cNvPr id="384"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87" name="Image"/>
          <p:cNvGrpSpPr/>
          <p:nvPr/>
        </p:nvGrpSpPr>
        <p:grpSpPr>
          <a:xfrm>
            <a:off x="7690829" y="4302443"/>
            <a:ext cx="9002342" cy="5390515"/>
            <a:chOff x="0" y="0"/>
            <a:chExt cx="9002341" cy="5390513"/>
          </a:xfrm>
        </p:grpSpPr>
        <p:pic>
          <p:nvPicPr>
            <p:cNvPr id="386" name="Image" descr="Image"/>
            <p:cNvPicPr>
              <a:picLocks noChangeAspect="1"/>
            </p:cNvPicPr>
            <p:nvPr/>
          </p:nvPicPr>
          <p:blipFill>
            <a:blip r:embed="rId3">
              <a:extLst/>
            </a:blip>
            <a:stretch>
              <a:fillRect/>
            </a:stretch>
          </p:blipFill>
          <p:spPr>
            <a:xfrm>
              <a:off x="215900" y="139700"/>
              <a:ext cx="8570542" cy="4831714"/>
            </a:xfrm>
            <a:prstGeom prst="rect">
              <a:avLst/>
            </a:prstGeom>
            <a:ln>
              <a:noFill/>
            </a:ln>
            <a:effectLst/>
          </p:spPr>
        </p:pic>
        <p:pic>
          <p:nvPicPr>
            <p:cNvPr id="385" name="Image" descr="Image"/>
            <p:cNvPicPr>
              <a:picLocks noChangeAspect="0"/>
            </p:cNvPicPr>
            <p:nvPr/>
          </p:nvPicPr>
          <p:blipFill>
            <a:blip r:embed="rId4">
              <a:extLst/>
            </a:blip>
            <a:stretch>
              <a:fillRect/>
            </a:stretch>
          </p:blipFill>
          <p:spPr>
            <a:xfrm>
              <a:off x="0" y="0"/>
              <a:ext cx="9002342" cy="5390514"/>
            </a:xfrm>
            <a:prstGeom prst="rect">
              <a:avLst/>
            </a:prstGeom>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391" name="El maltrato verbal reiterado perturba profundamente a los niños porque amenaza su seguridad e identidad. Cuando los padres o los profesores se comportan de forma abusiva y negligente, no tienen en cuenta la importancia de la necesidad del niño de segurid"/>
          <p:cNvSpPr txBox="1"/>
          <p:nvPr>
            <p:ph type="ctrTitle"/>
          </p:nvPr>
        </p:nvSpPr>
        <p:spPr>
          <a:xfrm>
            <a:off x="561975" y="563633"/>
            <a:ext cx="22860000" cy="5986564"/>
          </a:xfrm>
          <a:prstGeom prst="rect">
            <a:avLst/>
          </a:prstGeom>
          <a:solidFill>
            <a:srgbClr val="ACDFF9"/>
          </a:solidFill>
        </p:spPr>
        <p:txBody>
          <a:bodyPr/>
          <a:lstStyle>
            <a:lvl1pPr defTabSz="387983">
              <a:defRPr sz="5700"/>
            </a:lvl1pPr>
          </a:lstStyle>
          <a:p>
            <a:pPr/>
            <a:r>
              <a:t>El maltrato verbal reiterado es profundamente perturbador para los niños porque amenaza su seguridad y su identidad. Cuando los progenitores o los profesores se comportan de forma abusiva y negligente, están desatendiendo la importancia de la necesidad de seguridad  del niño en la relación: la necesidad                                                  de depender del adulto para su protección y cuidado.</a:t>
            </a:r>
          </a:p>
        </p:txBody>
      </p:sp>
      <p:sp>
        <p:nvSpPr>
          <p:cNvPr id="392"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5" name="Image"/>
          <p:cNvGrpSpPr/>
          <p:nvPr/>
        </p:nvGrpSpPr>
        <p:grpSpPr>
          <a:xfrm>
            <a:off x="7023561" y="6854637"/>
            <a:ext cx="9936828" cy="6829700"/>
            <a:chOff x="0" y="0"/>
            <a:chExt cx="9936827" cy="6829699"/>
          </a:xfrm>
        </p:grpSpPr>
        <p:pic>
          <p:nvPicPr>
            <p:cNvPr id="393" name="Image" descr="Image"/>
            <p:cNvPicPr>
              <a:picLocks noChangeAspect="1"/>
            </p:cNvPicPr>
            <p:nvPr/>
          </p:nvPicPr>
          <p:blipFill>
            <a:blip r:embed="rId3">
              <a:extLst/>
            </a:blip>
            <a:stretch>
              <a:fillRect/>
            </a:stretch>
          </p:blipFill>
          <p:spPr>
            <a:xfrm>
              <a:off x="182035" y="117787"/>
              <a:ext cx="9572757" cy="6358549"/>
            </a:xfrm>
            <a:prstGeom prst="rect">
              <a:avLst/>
            </a:prstGeom>
            <a:ln w="12700" cap="flat">
              <a:noFill/>
              <a:miter lim="400000"/>
            </a:ln>
            <a:effectLst/>
          </p:spPr>
        </p:pic>
        <p:pic>
          <p:nvPicPr>
            <p:cNvPr id="394" name="Image" descr="Image"/>
            <p:cNvPicPr>
              <a:picLocks noChangeAspect="1"/>
            </p:cNvPicPr>
            <p:nvPr/>
          </p:nvPicPr>
          <p:blipFill>
            <a:blip r:embed="rId4">
              <a:extLst/>
            </a:blip>
            <a:stretch>
              <a:fillRect/>
            </a:stretch>
          </p:blipFill>
          <p:spPr>
            <a:xfrm>
              <a:off x="0" y="-1"/>
              <a:ext cx="9936828" cy="68297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C23FF"/>
        </a:solidFill>
      </p:bgPr>
    </p:bg>
    <p:spTree>
      <p:nvGrpSpPr>
        <p:cNvPr id="1" name=""/>
        <p:cNvGrpSpPr/>
        <p:nvPr/>
      </p:nvGrpSpPr>
      <p:grpSpPr>
        <a:xfrm>
          <a:off x="0" y="0"/>
          <a:ext cx="0" cy="0"/>
          <a:chOff x="0" y="0"/>
          <a:chExt cx="0" cy="0"/>
        </a:xfrm>
      </p:grpSpPr>
      <p:sp>
        <p:nvSpPr>
          <p:cNvPr id="399" name="A travzés de una investigación fenomenológica coherente,                            Theresa empezó a recordar el constante aluvión                                                            de críticas y comentarios ridículos de su madre.…"/>
          <p:cNvSpPr txBox="1"/>
          <p:nvPr>
            <p:ph type="ctrTitle"/>
          </p:nvPr>
        </p:nvSpPr>
        <p:spPr>
          <a:xfrm>
            <a:off x="762000" y="2794000"/>
            <a:ext cx="22860000" cy="10160000"/>
          </a:xfrm>
          <a:prstGeom prst="rect">
            <a:avLst/>
          </a:prstGeom>
          <a:solidFill>
            <a:srgbClr val="DC54F6"/>
          </a:solidFill>
        </p:spPr>
        <p:txBody>
          <a:bodyPr/>
          <a:lstStyle/>
          <a:p>
            <a:pPr defTabSz="701675">
              <a:defRPr b="1" sz="4700">
                <a:latin typeface="Arial"/>
                <a:ea typeface="Arial"/>
                <a:cs typeface="Arial"/>
                <a:sym typeface="Arial"/>
              </a:defRPr>
            </a:pPr>
            <a:r>
              <a:t>A través de una indagación fenomenológica consistente,                            Theresa empezó a recordar el constante aluvión                                                            de críticas y comentarios ridiculizantes de su madre hacia ella.</a:t>
            </a:r>
          </a:p>
          <a:p>
            <a:pPr defTabSz="701675">
              <a:defRPr b="1" sz="4600">
                <a:latin typeface="Arial"/>
                <a:ea typeface="Arial"/>
                <a:cs typeface="Arial"/>
                <a:sym typeface="Arial"/>
              </a:defRPr>
            </a:pPr>
          </a:p>
          <a:p>
            <a:pPr defTabSz="701675">
              <a:defRPr b="1" i="1" sz="4700">
                <a:latin typeface="Arial"/>
                <a:ea typeface="Arial"/>
                <a:cs typeface="Arial"/>
                <a:sym typeface="Arial"/>
              </a:defRPr>
            </a:pPr>
            <a:r>
              <a:t>“Incluso cuando mi madre no me hablaba durante días,                                                         su mirada despectiva siempre me decía que yo era una mierda.                                   Cuando hablaba, a menudo era para decirme que era una                                                          inútil y que algo 'iba muy mal conmigo'".</a:t>
            </a:r>
            <a:r>
              <a:rPr i="0"/>
              <a:t>  </a:t>
            </a:r>
          </a:p>
          <a:p>
            <a:pPr defTabSz="701675">
              <a:defRPr b="1" sz="4900">
                <a:latin typeface="Arial"/>
                <a:ea typeface="Arial"/>
                <a:cs typeface="Arial"/>
                <a:sym typeface="Arial"/>
              </a:defRPr>
            </a:pPr>
          </a:p>
          <a:p>
            <a:pPr defTabSz="701675">
              <a:defRPr b="1" sz="4900">
                <a:latin typeface="Arial"/>
                <a:ea typeface="Arial"/>
                <a:cs typeface="Arial"/>
                <a:sym typeface="Arial"/>
              </a:defRPr>
            </a:pPr>
            <a:r>
              <a:t>Theresa continuó describiendo cómo, de pequeña, creía a su madre.                              Y añadió entre sollozos:</a:t>
            </a:r>
          </a:p>
          <a:p>
            <a:pPr defTabSz="701675">
              <a:defRPr b="1" i="1" sz="4900">
                <a:latin typeface="Arial"/>
                <a:ea typeface="Arial"/>
                <a:cs typeface="Arial"/>
                <a:sym typeface="Arial"/>
              </a:defRPr>
            </a:pPr>
            <a:r>
              <a:t>”La mayoría de los días aún le creo. </a:t>
            </a:r>
          </a:p>
          <a:p>
            <a:pPr defTabSz="701675">
              <a:defRPr b="1" i="1" sz="4900">
                <a:latin typeface="Arial"/>
                <a:ea typeface="Arial"/>
                <a:cs typeface="Arial"/>
                <a:sym typeface="Arial"/>
              </a:defRPr>
            </a:pPr>
            <a:r>
              <a:t>Tengo miedo de no valer nada".</a:t>
            </a:r>
          </a:p>
        </p:txBody>
      </p:sp>
      <p:sp>
        <p:nvSpPr>
          <p:cNvPr id="400" name="Psicoterapia Theresa"/>
          <p:cNvSpPr txBox="1"/>
          <p:nvPr>
            <p:ph type="subTitle" sz="quarter" idx="1"/>
          </p:nvPr>
        </p:nvSpPr>
        <p:spPr>
          <a:xfrm>
            <a:off x="762000" y="444500"/>
            <a:ext cx="22860000" cy="1587500"/>
          </a:xfrm>
          <a:prstGeom prst="rect">
            <a:avLst/>
          </a:prstGeom>
          <a:solidFill>
            <a:srgbClr val="F67DF0"/>
          </a:solidFill>
        </p:spPr>
        <p:txBody>
          <a:bodyPr/>
          <a:lstStyle>
            <a:lvl1pPr defTabSz="784225">
              <a:defRPr b="1" sz="5130">
                <a:latin typeface="Arial"/>
                <a:ea typeface="Arial"/>
                <a:cs typeface="Arial"/>
                <a:sym typeface="Arial"/>
              </a:defRPr>
            </a:lvl1pPr>
          </a:lstStyle>
          <a:p>
            <a:pPr/>
            <a:r>
              <a:t>Psicoterapia : en el libro “Early Affect Confusion” escribí un detallado caso acerca de Theresa</a:t>
            </a:r>
          </a:p>
        </p:txBody>
      </p:sp>
      <p:sp>
        <p:nvSpPr>
          <p:cNvPr id="401"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1B09"/>
        </a:solidFill>
      </p:bgPr>
    </p:bg>
    <p:spTree>
      <p:nvGrpSpPr>
        <p:cNvPr id="1" name=""/>
        <p:cNvGrpSpPr/>
        <p:nvPr/>
      </p:nvGrpSpPr>
      <p:grpSpPr>
        <a:xfrm>
          <a:off x="0" y="0"/>
          <a:ext cx="0" cy="0"/>
          <a:chOff x="0" y="0"/>
          <a:chExt cx="0" cy="0"/>
        </a:xfrm>
      </p:grpSpPr>
      <p:sp>
        <p:nvSpPr>
          <p:cNvPr id="405" name="La Sociedad Internacional para la Prevención del Abuso y la Negligencia contra los Niños utiliza el término                                               &quot;maltrato emocional infantil&quot;  y lo define como…"/>
          <p:cNvSpPr txBox="1"/>
          <p:nvPr>
            <p:ph type="ctrTitle"/>
          </p:nvPr>
        </p:nvSpPr>
        <p:spPr>
          <a:xfrm>
            <a:off x="762000" y="1778000"/>
            <a:ext cx="22860000" cy="10160000"/>
          </a:xfrm>
          <a:prstGeom prst="rect">
            <a:avLst/>
          </a:prstGeom>
          <a:solidFill>
            <a:srgbClr val="F67470"/>
          </a:solidFill>
        </p:spPr>
        <p:txBody>
          <a:bodyPr/>
          <a:lstStyle/>
          <a:p>
            <a:pPr>
              <a:defRPr b="1" sz="5700">
                <a:latin typeface="Arial"/>
                <a:ea typeface="Arial"/>
                <a:cs typeface="Arial"/>
                <a:sym typeface="Arial"/>
              </a:defRPr>
            </a:pPr>
          </a:p>
          <a:p>
            <a:pPr>
              <a:defRPr b="1" sz="5700">
                <a:latin typeface="Arial"/>
                <a:ea typeface="Arial"/>
                <a:cs typeface="Arial"/>
                <a:sym typeface="Arial"/>
              </a:defRPr>
            </a:pPr>
            <a:r>
              <a:t>La Sociedad Internacional para la Prevención del Abuso y la Negligencia contra los Niños utiliza el término                                               </a:t>
            </a:r>
            <a:r>
              <a:rPr i="1"/>
              <a:t>"maltrato emocional infantil"</a:t>
            </a:r>
            <a:r>
              <a:t>  y lo define como </a:t>
            </a:r>
          </a:p>
          <a:p>
            <a:pPr>
              <a:defRPr b="1" i="1" sz="5700">
                <a:latin typeface="Arial"/>
                <a:ea typeface="Arial"/>
                <a:cs typeface="Arial"/>
                <a:sym typeface="Arial"/>
              </a:defRPr>
            </a:pPr>
            <a:r>
              <a:t>"un patrón de comportamiento que perjudica el desarrollo emocional o el sentido de autoestima y valor de si, de un niño”.</a:t>
            </a:r>
          </a:p>
          <a:p>
            <a:pPr>
              <a:defRPr b="1" i="1" sz="5700">
                <a:latin typeface="Arial"/>
                <a:ea typeface="Arial"/>
                <a:cs typeface="Arial"/>
                <a:sym typeface="Arial"/>
              </a:defRPr>
            </a:pPr>
          </a:p>
          <a:p>
            <a:pPr>
              <a:defRPr b="1" i="1" sz="5700">
                <a:latin typeface="Arial"/>
                <a:ea typeface="Arial"/>
                <a:cs typeface="Arial"/>
                <a:sym typeface="Arial"/>
              </a:defRPr>
            </a:pPr>
          </a:p>
          <a:p>
            <a:pPr>
              <a:defRPr b="1" sz="5700">
                <a:latin typeface="Arial"/>
                <a:ea typeface="Arial"/>
                <a:cs typeface="Arial"/>
                <a:sym typeface="Arial"/>
              </a:defRPr>
            </a:pPr>
            <a:r>
              <a:t>Se trata de un tipo de palabras, tono de voz o tipo de  mirada                                           que causan al niño una angustia abrumadora .</a:t>
            </a:r>
          </a:p>
        </p:txBody>
      </p:sp>
      <p:sp>
        <p:nvSpPr>
          <p:cNvPr id="406"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410" name="Como parte de nuestra psicoterapia, Susanne hizo una serie de dibujos en los que su madre le gritaba enfadada, le abofeteaba la cara, tiraba de ella o la culpaba de la decisión de la madre de permanecer en un matrimonio intolerable.…"/>
          <p:cNvSpPr txBox="1"/>
          <p:nvPr>
            <p:ph type="ctrTitle"/>
          </p:nvPr>
        </p:nvSpPr>
        <p:spPr>
          <a:xfrm>
            <a:off x="762000" y="6610311"/>
            <a:ext cx="22860000" cy="6350001"/>
          </a:xfrm>
          <a:prstGeom prst="rect">
            <a:avLst/>
          </a:prstGeom>
          <a:solidFill>
            <a:srgbClr val="F6B2D7"/>
          </a:solidFill>
          <a:ln w="9525">
            <a:round/>
          </a:ln>
        </p:spPr>
        <p:txBody>
          <a:bodyPr/>
          <a:lstStyle/>
          <a:p>
            <a:pPr defTabSz="800899">
              <a:defRPr b="1" sz="5390">
                <a:latin typeface="Arial"/>
                <a:ea typeface="Arial"/>
                <a:cs typeface="Arial"/>
                <a:sym typeface="Arial"/>
              </a:defRPr>
            </a:pPr>
            <a:r>
              <a:t>Como parte de nuestra psicoterapia, Susanne hizo una serie de dibujos en los que su madre le gritaba enfadada, le abofeteaba en la cara, la tironeaba o la culpaba por la decisión (de la madre) de permanecer en un matrimonio intolerable.</a:t>
            </a:r>
          </a:p>
          <a:p>
            <a:pPr defTabSz="800899">
              <a:defRPr b="1" sz="5390">
                <a:latin typeface="Arial"/>
                <a:ea typeface="Arial"/>
                <a:cs typeface="Arial"/>
                <a:sym typeface="Arial"/>
              </a:defRPr>
            </a:pPr>
          </a:p>
          <a:p>
            <a:pPr defTabSz="800899">
              <a:defRPr b="1" sz="4802">
                <a:latin typeface="Arial"/>
                <a:ea typeface="Arial"/>
                <a:cs typeface="Arial"/>
                <a:sym typeface="Arial"/>
              </a:defRPr>
            </a:pPr>
            <a:r>
              <a:t>Durante la terapia puse énfasis en lo que Susanne había necesitado de su madre:          </a:t>
            </a:r>
            <a:r>
              <a:rPr sz="5390"/>
              <a:t>           </a:t>
            </a:r>
            <a:endParaRPr sz="5390"/>
          </a:p>
          <a:p>
            <a:pPr defTabSz="800899">
              <a:defRPr b="1" sz="5390">
                <a:latin typeface="Arial"/>
                <a:ea typeface="Arial"/>
                <a:cs typeface="Arial"/>
                <a:sym typeface="Arial"/>
              </a:defRPr>
            </a:pPr>
            <a:r>
              <a:t>Ternura, Sintonía y Comprensión.</a:t>
            </a:r>
          </a:p>
        </p:txBody>
      </p:sp>
      <p:sp>
        <p:nvSpPr>
          <p:cNvPr id="411"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14" name="Image"/>
          <p:cNvGrpSpPr/>
          <p:nvPr/>
        </p:nvGrpSpPr>
        <p:grpSpPr>
          <a:xfrm>
            <a:off x="7087138" y="465589"/>
            <a:ext cx="10209725" cy="6024034"/>
            <a:chOff x="0" y="0"/>
            <a:chExt cx="10209724" cy="6024033"/>
          </a:xfrm>
        </p:grpSpPr>
        <p:pic>
          <p:nvPicPr>
            <p:cNvPr id="412" name="Image" descr="Image"/>
            <p:cNvPicPr>
              <a:picLocks noChangeAspect="1"/>
            </p:cNvPicPr>
            <p:nvPr/>
          </p:nvPicPr>
          <p:blipFill>
            <a:blip r:embed="rId3">
              <a:extLst/>
            </a:blip>
            <a:stretch>
              <a:fillRect/>
            </a:stretch>
          </p:blipFill>
          <p:spPr>
            <a:xfrm>
              <a:off x="175237" y="113389"/>
              <a:ext cx="9859250" cy="5570477"/>
            </a:xfrm>
            <a:prstGeom prst="rect">
              <a:avLst/>
            </a:prstGeom>
            <a:ln w="12700" cap="flat">
              <a:noFill/>
              <a:miter lim="400000"/>
            </a:ln>
            <a:effectLst/>
          </p:spPr>
        </p:pic>
        <p:pic>
          <p:nvPicPr>
            <p:cNvPr id="413" name="Image" descr="Image"/>
            <p:cNvPicPr>
              <a:picLocks noChangeAspect="1"/>
            </p:cNvPicPr>
            <p:nvPr/>
          </p:nvPicPr>
          <p:blipFill>
            <a:blip r:embed="rId4">
              <a:extLst/>
            </a:blip>
            <a:stretch>
              <a:fillRect/>
            </a:stretch>
          </p:blipFill>
          <p:spPr>
            <a:xfrm>
              <a:off x="-1" y="-1"/>
              <a:ext cx="10209725" cy="602403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E9301"/>
        </a:solidFill>
      </p:bgPr>
    </p:bg>
    <p:spTree>
      <p:nvGrpSpPr>
        <p:cNvPr id="1" name=""/>
        <p:cNvGrpSpPr/>
        <p:nvPr/>
      </p:nvGrpSpPr>
      <p:grpSpPr>
        <a:xfrm>
          <a:off x="0" y="0"/>
          <a:ext cx="0" cy="0"/>
          <a:chOff x="0" y="0"/>
          <a:chExt cx="0" cy="0"/>
        </a:xfrm>
      </p:grpSpPr>
      <p:sp>
        <p:nvSpPr>
          <p:cNvPr id="170" name="Las personas nacen buscando relaciones…"/>
          <p:cNvSpPr txBox="1"/>
          <p:nvPr>
            <p:ph type="subTitle" sz="quarter" idx="1"/>
          </p:nvPr>
        </p:nvSpPr>
        <p:spPr>
          <a:xfrm>
            <a:off x="1778000" y="10490223"/>
            <a:ext cx="20828000" cy="2540002"/>
          </a:xfrm>
          <a:prstGeom prst="rect">
            <a:avLst/>
          </a:prstGeom>
          <a:solidFill>
            <a:srgbClr val="F7BA01"/>
          </a:solidFill>
        </p:spPr>
        <p:txBody>
          <a:bodyPr/>
          <a:lstStyle/>
          <a:p>
            <a:pPr defTabSz="387983">
              <a:defRPr b="1" i="1" sz="5800">
                <a:latin typeface="Arial"/>
                <a:ea typeface="Arial"/>
                <a:cs typeface="Arial"/>
                <a:sym typeface="Arial"/>
              </a:defRPr>
            </a:pPr>
            <a:r>
              <a:t>Las personas nacen buscando relaciones                                                                   </a:t>
            </a:r>
          </a:p>
          <a:p>
            <a:pPr defTabSz="387983">
              <a:lnSpc>
                <a:spcPct val="130000"/>
              </a:lnSpc>
              <a:defRPr b="1" i="1" sz="5800">
                <a:latin typeface="Arial"/>
                <a:ea typeface="Arial"/>
                <a:cs typeface="Arial"/>
                <a:sym typeface="Arial"/>
              </a:defRPr>
            </a:pPr>
            <a:r>
              <a:t>desde el comienzo de la vida y durante toda ella.</a:t>
            </a:r>
            <a:r>
              <a:rPr i="0" sz="5200"/>
              <a:t> </a:t>
            </a:r>
            <a:endParaRPr sz="5200"/>
          </a:p>
          <a:p>
            <a:pPr defTabSz="387983">
              <a:defRPr b="1" sz="3200">
                <a:latin typeface="Arial"/>
                <a:ea typeface="Arial"/>
                <a:cs typeface="Arial"/>
                <a:sym typeface="Arial"/>
              </a:defRPr>
            </a:pPr>
            <a:r>
              <a:t>(R. Fairbairn,1952)</a:t>
            </a:r>
          </a:p>
        </p:txBody>
      </p:sp>
      <p:sp>
        <p:nvSpPr>
          <p:cNvPr id="171"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4" name="image5.png"/>
          <p:cNvGrpSpPr/>
          <p:nvPr/>
        </p:nvGrpSpPr>
        <p:grpSpPr>
          <a:xfrm>
            <a:off x="5630337" y="401664"/>
            <a:ext cx="13123327" cy="10037785"/>
            <a:chOff x="0" y="0"/>
            <a:chExt cx="13123326" cy="10037783"/>
          </a:xfrm>
        </p:grpSpPr>
        <p:pic>
          <p:nvPicPr>
            <p:cNvPr id="172" name="image5.png" descr="image5.png"/>
            <p:cNvPicPr>
              <a:picLocks noChangeAspect="1"/>
            </p:cNvPicPr>
            <p:nvPr/>
          </p:nvPicPr>
          <p:blipFill>
            <a:blip r:embed="rId3">
              <a:extLst/>
            </a:blip>
            <a:stretch>
              <a:fillRect/>
            </a:stretch>
          </p:blipFill>
          <p:spPr>
            <a:xfrm>
              <a:off x="215900" y="139700"/>
              <a:ext cx="12691526" cy="9478983"/>
            </a:xfrm>
            <a:prstGeom prst="rect">
              <a:avLst/>
            </a:prstGeom>
            <a:ln w="12700" cap="flat">
              <a:noFill/>
              <a:miter lim="400000"/>
            </a:ln>
            <a:effectLst/>
          </p:spPr>
        </p:pic>
        <p:pic>
          <p:nvPicPr>
            <p:cNvPr id="173" name="image5.png" descr="image5.png"/>
            <p:cNvPicPr>
              <a:picLocks noChangeAspect="1"/>
            </p:cNvPicPr>
            <p:nvPr/>
          </p:nvPicPr>
          <p:blipFill>
            <a:blip r:embed="rId4">
              <a:extLst/>
            </a:blip>
            <a:stretch>
              <a:fillRect/>
            </a:stretch>
          </p:blipFill>
          <p:spPr>
            <a:xfrm>
              <a:off x="-1" y="-1"/>
              <a:ext cx="13123327" cy="1003778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B001"/>
        </a:solidFill>
      </p:bgPr>
    </p:bg>
    <p:spTree>
      <p:nvGrpSpPr>
        <p:cNvPr id="1" name=""/>
        <p:cNvGrpSpPr/>
        <p:nvPr/>
      </p:nvGrpSpPr>
      <p:grpSpPr>
        <a:xfrm>
          <a:off x="0" y="0"/>
          <a:ext cx="0" cy="0"/>
          <a:chOff x="0" y="0"/>
          <a:chExt cx="0" cy="0"/>
        </a:xfrm>
      </p:grpSpPr>
      <p:sp>
        <p:nvSpPr>
          <p:cNvPr id="418" name="Los niños que crecen con la crítica, la culpa, el ridículo                                                                  o cualquier tipo de Negligencia Relacional sufren, en su mayoría, reacciones traumáticas debido al fracaso del cuidador a la hora "/>
          <p:cNvSpPr txBox="1"/>
          <p:nvPr>
            <p:ph type="ctrTitle"/>
          </p:nvPr>
        </p:nvSpPr>
        <p:spPr>
          <a:xfrm>
            <a:off x="762000" y="2862262"/>
            <a:ext cx="22860000" cy="10160001"/>
          </a:xfrm>
          <a:prstGeom prst="rect">
            <a:avLst/>
          </a:prstGeom>
          <a:solidFill>
            <a:srgbClr val="89FA4E"/>
          </a:solidFill>
        </p:spPr>
        <p:txBody>
          <a:bodyPr/>
          <a:lstStyle/>
          <a:p>
            <a:pPr defTabSz="166420">
              <a:lnSpc>
                <a:spcPct val="117999"/>
              </a:lnSpc>
              <a:defRPr b="1" sz="5005">
                <a:latin typeface="Arial"/>
                <a:ea typeface="Arial"/>
                <a:cs typeface="Arial"/>
                <a:sym typeface="Arial"/>
              </a:defRPr>
            </a:pPr>
          </a:p>
          <a:p>
            <a:pPr defTabSz="166420">
              <a:lnSpc>
                <a:spcPct val="117999"/>
              </a:lnSpc>
              <a:defRPr b="1" sz="5005">
                <a:latin typeface="Arial"/>
                <a:ea typeface="Arial"/>
                <a:cs typeface="Arial"/>
                <a:sym typeface="Arial"/>
              </a:defRPr>
            </a:pPr>
            <a:r>
              <a:t>Los niños que crecen con la crítica, la culpa, la ridiculización                                                                   o cualquier tipo de Negligencia Relacional sufren, en su mayoría, reacciones traumáticas debido al fracaso del cuidador a la hora de proporcionar estabilización, regulación y reparación.  </a:t>
            </a:r>
          </a:p>
          <a:p>
            <a:pPr algn="l" defTabSz="166420">
              <a:lnSpc>
                <a:spcPct val="117999"/>
              </a:lnSpc>
              <a:defRPr b="1" sz="5005">
                <a:latin typeface="Arial"/>
                <a:ea typeface="Arial"/>
                <a:cs typeface="Arial"/>
                <a:sym typeface="Arial"/>
              </a:defRPr>
            </a:pPr>
          </a:p>
          <a:p>
            <a:pPr defTabSz="166420">
              <a:lnSpc>
                <a:spcPct val="117999"/>
              </a:lnSpc>
              <a:defRPr b="1" sz="4914">
                <a:latin typeface="Arial"/>
                <a:ea typeface="Arial"/>
                <a:cs typeface="Arial"/>
                <a:sym typeface="Arial"/>
              </a:defRPr>
            </a:pPr>
            <a:r>
              <a:rPr sz="5005"/>
              <a:t>Con l</a:t>
            </a:r>
            <a:r>
              <a:t>os niños abandonados y maltratados ocurre como con una pierna rota: </a:t>
            </a:r>
          </a:p>
          <a:p>
            <a:pPr defTabSz="166420">
              <a:lnSpc>
                <a:spcPct val="117999"/>
              </a:lnSpc>
              <a:defRPr b="1" sz="4914">
                <a:latin typeface="Arial"/>
                <a:ea typeface="Arial"/>
                <a:cs typeface="Arial"/>
                <a:sym typeface="Arial"/>
              </a:defRPr>
            </a:pPr>
            <a:r>
              <a:t>Si se rompe, la pierna se arregla por sí misma.</a:t>
            </a:r>
          </a:p>
          <a:p>
            <a:pPr defTabSz="166420">
              <a:lnSpc>
                <a:spcPct val="117999"/>
              </a:lnSpc>
              <a:defRPr b="1" sz="4914">
                <a:latin typeface="Arial"/>
                <a:ea typeface="Arial"/>
                <a:cs typeface="Arial"/>
                <a:sym typeface="Arial"/>
              </a:defRPr>
            </a:pPr>
            <a:r>
              <a:t> Pero a menos que obtenga apoyo externo, no podrá enderezarse.</a:t>
            </a:r>
          </a:p>
          <a:p>
            <a:pPr algn="l" defTabSz="166420">
              <a:lnSpc>
                <a:spcPct val="117999"/>
              </a:lnSpc>
              <a:defRPr b="1" sz="2184">
                <a:latin typeface="Arial"/>
                <a:ea typeface="Arial"/>
                <a:cs typeface="Arial"/>
                <a:sym typeface="Arial"/>
              </a:defRPr>
            </a:pPr>
          </a:p>
          <a:p>
            <a:pPr algn="l" defTabSz="166420">
              <a:lnSpc>
                <a:spcPct val="117999"/>
              </a:lnSpc>
              <a:defRPr b="1" sz="2184">
                <a:latin typeface="Arial"/>
                <a:ea typeface="Arial"/>
                <a:cs typeface="Arial"/>
                <a:sym typeface="Arial"/>
              </a:defRPr>
            </a:pPr>
          </a:p>
          <a:p>
            <a:pPr algn="l" defTabSz="166420">
              <a:lnSpc>
                <a:spcPct val="117999"/>
              </a:lnSpc>
              <a:defRPr b="1" sz="2184">
                <a:latin typeface="Arial"/>
                <a:ea typeface="Arial"/>
                <a:cs typeface="Arial"/>
                <a:sym typeface="Arial"/>
              </a:defRPr>
            </a:pPr>
          </a:p>
          <a:p>
            <a:pPr algn="l" defTabSz="166420">
              <a:lnSpc>
                <a:spcPct val="117999"/>
              </a:lnSpc>
              <a:defRPr b="1" sz="2184">
                <a:latin typeface="Arial"/>
                <a:ea typeface="Arial"/>
                <a:cs typeface="Arial"/>
                <a:sym typeface="Arial"/>
              </a:defRPr>
            </a:pPr>
          </a:p>
        </p:txBody>
      </p:sp>
      <p:sp>
        <p:nvSpPr>
          <p:cNvPr id="419" name="Negligencia Relacional"/>
          <p:cNvSpPr txBox="1"/>
          <p:nvPr>
            <p:ph type="subTitle" sz="quarter" idx="1"/>
          </p:nvPr>
        </p:nvSpPr>
        <p:spPr>
          <a:xfrm>
            <a:off x="762000" y="358775"/>
            <a:ext cx="22860000" cy="1587500"/>
          </a:xfrm>
          <a:prstGeom prst="rect">
            <a:avLst/>
          </a:prstGeom>
          <a:solidFill>
            <a:srgbClr val="89FA4E"/>
          </a:solidFill>
        </p:spPr>
        <p:txBody>
          <a:bodyPr/>
          <a:lstStyle>
            <a:lvl1pPr>
              <a:defRPr b="1" sz="7400">
                <a:latin typeface="Arial"/>
                <a:ea typeface="Arial"/>
                <a:cs typeface="Arial"/>
                <a:sym typeface="Arial"/>
              </a:defRPr>
            </a:lvl1pPr>
          </a:lstStyle>
          <a:p>
            <a:pPr/>
            <a:r>
              <a:t>Negligencia Relacional</a:t>
            </a:r>
          </a:p>
        </p:txBody>
      </p:sp>
      <p:sp>
        <p:nvSpPr>
          <p:cNvPr id="420"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76BA"/>
        </a:solidFill>
      </p:bgPr>
    </p:bg>
    <p:spTree>
      <p:nvGrpSpPr>
        <p:cNvPr id="1" name=""/>
        <p:cNvGrpSpPr/>
        <p:nvPr/>
      </p:nvGrpSpPr>
      <p:grpSpPr>
        <a:xfrm>
          <a:off x="0" y="0"/>
          <a:ext cx="0" cy="0"/>
          <a:chOff x="0" y="0"/>
          <a:chExt cx="0" cy="0"/>
        </a:xfrm>
      </p:grpSpPr>
      <p:sp>
        <p:nvSpPr>
          <p:cNvPr id="424" name="El término &quot;Trauma Relacional&quot; se refiere a una herida emocional específica de la infancia que resulta de los fracasos o desajustes relacionales repetitivos que un niño sufre desde la infancia hasta la adolescencia."/>
          <p:cNvSpPr txBox="1"/>
          <p:nvPr>
            <p:ph type="ctrTitle"/>
          </p:nvPr>
        </p:nvSpPr>
        <p:spPr>
          <a:xfrm>
            <a:off x="406400" y="469900"/>
            <a:ext cx="22860000" cy="5080000"/>
          </a:xfrm>
          <a:prstGeom prst="rect">
            <a:avLst/>
          </a:prstGeom>
          <a:solidFill>
            <a:srgbClr val="B2DEF9"/>
          </a:solidFill>
        </p:spPr>
        <p:txBody>
          <a:bodyPr/>
          <a:lstStyle>
            <a:lvl1pPr defTabSz="742950">
              <a:defRPr b="1" sz="5669">
                <a:latin typeface="Arial"/>
                <a:ea typeface="Arial"/>
                <a:cs typeface="Arial"/>
                <a:sym typeface="Arial"/>
              </a:defRPr>
            </a:lvl1pPr>
          </a:lstStyle>
          <a:p>
            <a:pPr/>
            <a:r>
              <a:t>El término "Trauma Relacional" se refiere a una herida emocional específica de la infancia que es resultante de  fracasos o desajustes relacionales repetitivos que un niño sufre desde la infancia hasta la adolescencia.El problema no está en los sucesos de una vez sino en la repetición y frecuencia de las vulneraciones …suceso tras suceso…la repetición del fallo.</a:t>
            </a:r>
          </a:p>
        </p:txBody>
      </p:sp>
      <p:sp>
        <p:nvSpPr>
          <p:cNvPr id="42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28" name="Image"/>
          <p:cNvGrpSpPr/>
          <p:nvPr/>
        </p:nvGrpSpPr>
        <p:grpSpPr>
          <a:xfrm>
            <a:off x="6793496" y="5558927"/>
            <a:ext cx="11339725" cy="8191722"/>
            <a:chOff x="0" y="0"/>
            <a:chExt cx="11339724" cy="8191720"/>
          </a:xfrm>
        </p:grpSpPr>
        <p:pic>
          <p:nvPicPr>
            <p:cNvPr id="426" name="Image" descr="Image"/>
            <p:cNvPicPr>
              <a:picLocks noChangeAspect="1"/>
            </p:cNvPicPr>
            <p:nvPr/>
          </p:nvPicPr>
          <p:blipFill>
            <a:blip r:embed="rId3">
              <a:extLst/>
            </a:blip>
            <a:stretch>
              <a:fillRect/>
            </a:stretch>
          </p:blipFill>
          <p:spPr>
            <a:xfrm>
              <a:off x="205828" y="133183"/>
              <a:ext cx="10928068" cy="7658988"/>
            </a:xfrm>
            <a:prstGeom prst="rect">
              <a:avLst/>
            </a:prstGeom>
            <a:ln w="12700" cap="flat">
              <a:noFill/>
              <a:miter lim="400000"/>
            </a:ln>
            <a:effectLst/>
          </p:spPr>
        </p:pic>
        <p:pic>
          <p:nvPicPr>
            <p:cNvPr id="427" name="Image" descr="Image"/>
            <p:cNvPicPr>
              <a:picLocks noChangeAspect="1"/>
            </p:cNvPicPr>
            <p:nvPr/>
          </p:nvPicPr>
          <p:blipFill>
            <a:blip r:embed="rId4">
              <a:extLst/>
            </a:blip>
            <a:stretch>
              <a:fillRect/>
            </a:stretch>
          </p:blipFill>
          <p:spPr>
            <a:xfrm>
              <a:off x="-1" y="-1"/>
              <a:ext cx="11339725" cy="819172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432" name="Shape 315"/>
          <p:cNvSpPr txBox="1"/>
          <p:nvPr>
            <p:ph type="title"/>
          </p:nvPr>
        </p:nvSpPr>
        <p:spPr>
          <a:xfrm>
            <a:off x="761998" y="714275"/>
            <a:ext cx="22860004" cy="12609590"/>
          </a:xfrm>
          <a:prstGeom prst="rect">
            <a:avLst/>
          </a:prstGeom>
        </p:spPr>
        <p:txBody>
          <a:bodyPr/>
          <a:lstStyle/>
          <a:p>
            <a:pPr marR="43431" indent="30885" defTabSz="977263">
              <a:defRPr b="1" sz="6800"/>
            </a:pPr>
            <a:r>
              <a:t>La crítica reiterativa, la ridiculización, el culpabilizar, la desatención a las necesidades relacionales del niño tienen un efecto desestabilizador que es Acumulativo.</a:t>
            </a:r>
          </a:p>
          <a:p>
            <a:pPr marR="43431" indent="30885" defTabSz="977263">
              <a:defRPr b="1" sz="6800"/>
            </a:pPr>
            <a:r>
              <a:t> </a:t>
            </a:r>
          </a:p>
          <a:p>
            <a:pPr marR="43431" indent="30885" defTabSz="977263">
              <a:defRPr b="1" sz="6800"/>
            </a:pPr>
            <a:r>
              <a:t>El trauma relacional refleja la totalidad de los fracasos psicológicos, o desajustes, que sufre un niño desde la infancia hasta la adolescencia y más allá.</a:t>
            </a:r>
          </a:p>
        </p:txBody>
      </p:sp>
      <p:sp>
        <p:nvSpPr>
          <p:cNvPr id="433" name="Shape 316"/>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6D2FF"/>
        </a:solidFill>
      </p:bgPr>
    </p:bg>
    <p:spTree>
      <p:nvGrpSpPr>
        <p:cNvPr id="1" name=""/>
        <p:cNvGrpSpPr/>
        <p:nvPr/>
      </p:nvGrpSpPr>
      <p:grpSpPr>
        <a:xfrm>
          <a:off x="0" y="0"/>
          <a:ext cx="0" cy="0"/>
          <a:chOff x="0" y="0"/>
          <a:chExt cx="0" cy="0"/>
        </a:xfrm>
      </p:grpSpPr>
      <p:sp>
        <p:nvSpPr>
          <p:cNvPr id="437" name="Ridiculizar, criticar, culpar o no atender repetidamente las necesidades relacionales de un niño es como la tortura china del agua."/>
          <p:cNvSpPr txBox="1"/>
          <p:nvPr>
            <p:ph type="ctrTitle"/>
          </p:nvPr>
        </p:nvSpPr>
        <p:spPr>
          <a:xfrm>
            <a:off x="8125479" y="3043376"/>
            <a:ext cx="15240002" cy="4648202"/>
          </a:xfrm>
          <a:prstGeom prst="rect">
            <a:avLst/>
          </a:prstGeom>
          <a:solidFill>
            <a:srgbClr val="000000"/>
          </a:solidFill>
          <a:ln w="88900">
            <a:solidFill>
              <a:srgbClr val="FFFFFF"/>
            </a:solidFill>
          </a:ln>
        </p:spPr>
        <p:txBody>
          <a:bodyPr/>
          <a:lstStyle>
            <a:lvl1pPr>
              <a:defRPr b="1" sz="6000">
                <a:solidFill>
                  <a:srgbClr val="FFFFFF"/>
                </a:solidFill>
                <a:latin typeface="Arial"/>
                <a:ea typeface="Arial"/>
                <a:cs typeface="Arial"/>
                <a:sym typeface="Arial"/>
              </a:defRPr>
            </a:lvl1pPr>
          </a:lstStyle>
          <a:p>
            <a:pPr/>
            <a:r>
              <a:t>Ridiculizar, criticar, culpar o desatender reiterativamente las necesidades relacionales de un niño es como la tortura china del agua.</a:t>
            </a:r>
          </a:p>
        </p:txBody>
      </p:sp>
      <p:sp>
        <p:nvSpPr>
          <p:cNvPr id="438" name="Unas pocas gotas no son significativas.....…"/>
          <p:cNvSpPr txBox="1"/>
          <p:nvPr>
            <p:ph type="subTitle" sz="quarter" idx="1"/>
          </p:nvPr>
        </p:nvSpPr>
        <p:spPr>
          <a:xfrm>
            <a:off x="8125479" y="8737223"/>
            <a:ext cx="15240002" cy="3810002"/>
          </a:xfrm>
          <a:prstGeom prst="rect">
            <a:avLst/>
          </a:prstGeom>
          <a:solidFill>
            <a:srgbClr val="000000"/>
          </a:solidFill>
          <a:ln w="88900">
            <a:solidFill>
              <a:srgbClr val="FFFFFF"/>
            </a:solidFill>
          </a:ln>
        </p:spPr>
        <p:txBody>
          <a:bodyPr/>
          <a:lstStyle/>
          <a:p>
            <a:pPr defTabSz="330200">
              <a:defRPr b="1" sz="5800">
                <a:latin typeface="Arial"/>
                <a:ea typeface="Arial"/>
                <a:cs typeface="Arial"/>
                <a:sym typeface="Arial"/>
              </a:defRPr>
            </a:pPr>
          </a:p>
          <a:p>
            <a:pPr defTabSz="330200">
              <a:defRPr b="1" sz="5800">
                <a:solidFill>
                  <a:srgbClr val="FFFFFF"/>
                </a:solidFill>
                <a:latin typeface="Arial"/>
                <a:ea typeface="Arial"/>
                <a:cs typeface="Arial"/>
                <a:sym typeface="Arial"/>
              </a:defRPr>
            </a:pPr>
            <a:r>
              <a:t>Unas pocas gotas no son significativas..... </a:t>
            </a:r>
          </a:p>
          <a:p>
            <a:pPr defTabSz="330200">
              <a:defRPr b="1" sz="5800">
                <a:solidFill>
                  <a:srgbClr val="FFFFFF"/>
                </a:solidFill>
                <a:latin typeface="Arial"/>
                <a:ea typeface="Arial"/>
                <a:cs typeface="Arial"/>
                <a:sym typeface="Arial"/>
              </a:defRPr>
            </a:pPr>
            <a:r>
              <a:t>el trauma está en la acumulación                                                      de gota tras gota tras gota.</a:t>
            </a:r>
          </a:p>
        </p:txBody>
      </p:sp>
      <p:sp>
        <p:nvSpPr>
          <p:cNvPr id="43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4" name="Negligencia Relacional"/>
          <p:cNvGrpSpPr/>
          <p:nvPr/>
        </p:nvGrpSpPr>
        <p:grpSpPr>
          <a:xfrm>
            <a:off x="546100" y="219075"/>
            <a:ext cx="23291800" cy="2146300"/>
            <a:chOff x="0" y="0"/>
            <a:chExt cx="23291800" cy="2146300"/>
          </a:xfrm>
        </p:grpSpPr>
        <p:grpSp>
          <p:nvGrpSpPr>
            <p:cNvPr id="442" name="Negligencia Relacional"/>
            <p:cNvGrpSpPr/>
            <p:nvPr/>
          </p:nvGrpSpPr>
          <p:grpSpPr>
            <a:xfrm>
              <a:off x="215900" y="139700"/>
              <a:ext cx="22860000" cy="1587500"/>
              <a:chOff x="0" y="0"/>
              <a:chExt cx="22860000" cy="1587500"/>
            </a:xfrm>
          </p:grpSpPr>
          <p:sp>
            <p:nvSpPr>
              <p:cNvPr id="440" name="Rectangle"/>
              <p:cNvSpPr/>
              <p:nvPr/>
            </p:nvSpPr>
            <p:spPr>
              <a:xfrm>
                <a:off x="0" y="0"/>
                <a:ext cx="22860000" cy="1587500"/>
              </a:xfrm>
              <a:prstGeom prst="rect">
                <a:avLst/>
              </a:prstGeom>
              <a:solidFill>
                <a:srgbClr val="000000"/>
              </a:solidFill>
              <a:ln w="12700" cap="flat">
                <a:noFill/>
                <a:miter lim="400000"/>
              </a:ln>
              <a:effectLst/>
            </p:spPr>
            <p:txBody>
              <a:bodyPr wrap="square" lIns="0" tIns="0" rIns="0" bIns="0" numCol="1" anchor="t">
                <a:noAutofit/>
              </a:bodyPr>
              <a:lstStyle/>
              <a:p>
                <a:pPr>
                  <a:defRPr b="1" sz="7400">
                    <a:solidFill>
                      <a:srgbClr val="FFFFFF"/>
                    </a:solidFill>
                    <a:latin typeface="Arial"/>
                    <a:ea typeface="Arial"/>
                    <a:cs typeface="Arial"/>
                    <a:sym typeface="Arial"/>
                  </a:defRPr>
                </a:pPr>
              </a:p>
            </p:txBody>
          </p:sp>
          <p:sp>
            <p:nvSpPr>
              <p:cNvPr id="441" name="Negligencia Relacional"/>
              <p:cNvSpPr txBox="1"/>
              <p:nvPr/>
            </p:nvSpPr>
            <p:spPr>
              <a:xfrm>
                <a:off x="0" y="0"/>
                <a:ext cx="22860000" cy="158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defRPr b="1" sz="7400">
                    <a:solidFill>
                      <a:srgbClr val="FFFFFF"/>
                    </a:solidFill>
                    <a:latin typeface="Arial"/>
                    <a:ea typeface="Arial"/>
                    <a:cs typeface="Arial"/>
                    <a:sym typeface="Arial"/>
                  </a:defRPr>
                </a:lvl1pPr>
              </a:lstStyle>
              <a:p>
                <a:pPr/>
                <a:r>
                  <a:t>Negligencia Relacional</a:t>
                </a:r>
              </a:p>
            </p:txBody>
          </p:sp>
        </p:grpSp>
        <p:pic>
          <p:nvPicPr>
            <p:cNvPr id="443" name="Negligencia Relacional Negligencia Relacional" descr="Negligencia Relacional Negligencia Relacional"/>
            <p:cNvPicPr>
              <a:picLocks noChangeAspect="1"/>
            </p:cNvPicPr>
            <p:nvPr/>
          </p:nvPicPr>
          <p:blipFill>
            <a:blip r:embed="rId3">
              <a:extLst/>
            </a:blip>
            <a:stretch>
              <a:fillRect/>
            </a:stretch>
          </p:blipFill>
          <p:spPr>
            <a:xfrm>
              <a:off x="0" y="0"/>
              <a:ext cx="23291800" cy="2146300"/>
            </a:xfrm>
            <a:prstGeom prst="rect">
              <a:avLst/>
            </a:prstGeom>
            <a:ln w="12700" cap="flat">
              <a:noFill/>
              <a:miter lim="400000"/>
            </a:ln>
            <a:effectLst/>
          </p:spPr>
        </p:pic>
      </p:grpSp>
      <p:grpSp>
        <p:nvGrpSpPr>
          <p:cNvPr id="447" name="Group 336"/>
          <p:cNvGrpSpPr/>
          <p:nvPr/>
        </p:nvGrpSpPr>
        <p:grpSpPr>
          <a:xfrm>
            <a:off x="776807" y="3012687"/>
            <a:ext cx="6994127" cy="9722626"/>
            <a:chOff x="0" y="0"/>
            <a:chExt cx="6994126" cy="9722625"/>
          </a:xfrm>
        </p:grpSpPr>
        <p:pic>
          <p:nvPicPr>
            <p:cNvPr id="445" name="water_drops_199552.jpg" descr="water_drops_199552.jpg"/>
            <p:cNvPicPr>
              <a:picLocks noChangeAspect="1"/>
            </p:cNvPicPr>
            <p:nvPr/>
          </p:nvPicPr>
          <p:blipFill>
            <a:blip r:embed="rId4">
              <a:extLst/>
            </a:blip>
            <a:stretch>
              <a:fillRect/>
            </a:stretch>
          </p:blipFill>
          <p:spPr>
            <a:xfrm>
              <a:off x="122289" y="144522"/>
              <a:ext cx="6749546" cy="9433579"/>
            </a:xfrm>
            <a:prstGeom prst="rect">
              <a:avLst/>
            </a:prstGeom>
            <a:ln w="12700" cap="flat">
              <a:noFill/>
              <a:miter lim="400000"/>
            </a:ln>
            <a:effectLst/>
          </p:spPr>
        </p:pic>
        <p:pic>
          <p:nvPicPr>
            <p:cNvPr id="446" name="image7.png" descr="image7.png"/>
            <p:cNvPicPr>
              <a:picLocks noChangeAspect="1"/>
            </p:cNvPicPr>
            <p:nvPr/>
          </p:nvPicPr>
          <p:blipFill>
            <a:blip r:embed="rId5">
              <a:extLst/>
            </a:blip>
            <a:stretch>
              <a:fillRect/>
            </a:stretch>
          </p:blipFill>
          <p:spPr>
            <a:xfrm>
              <a:off x="-1" y="-1"/>
              <a:ext cx="6994127" cy="972262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doors dir="ver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51" name="Shape 186"/>
          <p:cNvSpPr txBox="1"/>
          <p:nvPr>
            <p:ph type="sldNum" sz="quarter" idx="4294967295"/>
          </p:nvPr>
        </p:nvSpPr>
        <p:spPr>
          <a:xfrm>
            <a:off x="17791609" y="12496800"/>
            <a:ext cx="535579" cy="558797"/>
          </a:xfrm>
          <a:prstGeom prst="rect">
            <a:avLst/>
          </a:prstGeom>
          <a:effectLst>
            <a:outerShdw sx="100000" sy="100000" kx="0" ky="0" algn="b" rotWithShape="0" blurRad="63500" dist="63500" dir="2700000">
              <a:srgbClr val="929292"/>
            </a:outerShdw>
          </a:effectLst>
          <a:extLst>
            <a:ext uri="{C572A759-6A51-4108-AA02-DFA0A04FC94B}">
              <ma14:wrappingTextBoxFlag xmlns:ma14="http://schemas.microsoft.com/office/mac/drawingml/2011/main" val="1"/>
            </a:ext>
          </a:extLst>
        </p:spPr>
        <p:txBody>
          <a:bodyPr lIns="101598" tIns="101598" rIns="101598" bIns="101598"/>
          <a:lstStyle>
            <a:lvl1pPr defTabSz="821530">
              <a:defRPr>
                <a:solidFill>
                  <a:srgbClr val="FFFC79"/>
                </a:solidFill>
                <a:uFill>
                  <a:solidFill>
                    <a:srgbClr val="FFFC79"/>
                  </a:solidFill>
                </a:uFill>
                <a:latin typeface="Trebuchet MS"/>
                <a:ea typeface="Trebuchet MS"/>
                <a:cs typeface="Trebuchet MS"/>
                <a:sym typeface="Trebuchet MS"/>
              </a:defRPr>
            </a:lvl1pPr>
          </a:lstStyle>
          <a:p>
            <a:pPr/>
            <a:fld id="{86CB4B4D-7CA3-9044-876B-883B54F8677D}" type="slidenum"/>
          </a:p>
        </p:txBody>
      </p:sp>
      <p:sp>
        <p:nvSpPr>
          <p:cNvPr id="452" name="La Negligencia Acumulativa está compuesta por una multitud de asintonías no corregidas , ante la necesidad del niñ@ de seguridad, la necesidad de recibir expresiones de afecto, necesidad de explorar y/o de creatividad,así cómo asintonías en satisfacer ne"/>
          <p:cNvSpPr txBox="1"/>
          <p:nvPr>
            <p:ph type="body" idx="1"/>
          </p:nvPr>
        </p:nvSpPr>
        <p:spPr>
          <a:xfrm>
            <a:off x="474823" y="568185"/>
            <a:ext cx="23434354" cy="12706979"/>
          </a:xfrm>
          <a:prstGeom prst="rect">
            <a:avLst/>
          </a:prstGeom>
        </p:spPr>
        <p:txBody>
          <a:bodyPr/>
          <a:lstStyle/>
          <a:p>
            <a:pPr/>
          </a:p>
          <a:p>
            <a:pPr/>
            <a:r>
              <a:t>La Negligencia Acumulativa está compuesta por una multitud de asintonías no corregidas , ante la necesidad del niñ@ de seguridad, la necesidad de recibir expresiones de afecto, necesidad de explorar y/o de creatividad,así cómo asintonías en satisfacer necesidades  relacionales y físicas.</a:t>
            </a:r>
          </a:p>
          <a:p>
            <a:pPr/>
          </a:p>
          <a:p>
            <a:pPr/>
          </a:p>
          <a:p>
            <a:pPr/>
          </a:p>
          <a:p>
            <a:pPr/>
            <a:r>
              <a:t>Cuando el cuidador falla también en proporcionar estabilización, regulación ,reparación o estimular la mejora y el desarrollo, el resultado será Trauma Relacional.</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6E8FF"/>
        </a:solidFill>
      </p:bgPr>
    </p:bg>
    <p:spTree>
      <p:nvGrpSpPr>
        <p:cNvPr id="1" name=""/>
        <p:cNvGrpSpPr/>
        <p:nvPr/>
      </p:nvGrpSpPr>
      <p:grpSpPr>
        <a:xfrm>
          <a:off x="0" y="0"/>
          <a:ext cx="0" cy="0"/>
          <a:chOff x="0" y="0"/>
          <a:chExt cx="0" cy="0"/>
        </a:xfrm>
      </p:grpSpPr>
      <p:sp>
        <p:nvSpPr>
          <p:cNvPr id="456" name="Con ridículo tras ridículo, crítica tras crítica, desprecio tras desprecio los niños                                             se endurecen ante la  acumulación de la desatención, igual que una estalagmita                                se forma con mi"/>
          <p:cNvSpPr txBox="1"/>
          <p:nvPr>
            <p:ph type="ctrTitle"/>
          </p:nvPr>
        </p:nvSpPr>
        <p:spPr>
          <a:xfrm>
            <a:off x="8423895" y="2932864"/>
            <a:ext cx="15240003" cy="4572003"/>
          </a:xfrm>
          <a:prstGeom prst="rect">
            <a:avLst/>
          </a:prstGeom>
          <a:solidFill>
            <a:srgbClr val="000000"/>
          </a:solidFill>
        </p:spPr>
        <p:txBody>
          <a:bodyPr/>
          <a:lstStyle>
            <a:lvl1pPr defTabSz="668655">
              <a:defRPr b="1" sz="5000">
                <a:solidFill>
                  <a:srgbClr val="FFFFFF"/>
                </a:solidFill>
                <a:latin typeface="Arial"/>
                <a:ea typeface="Arial"/>
                <a:cs typeface="Arial"/>
                <a:sym typeface="Arial"/>
              </a:defRPr>
            </a:lvl1pPr>
          </a:lstStyle>
          <a:p>
            <a:pPr/>
            <a:r>
              <a:t>Con ridiculización  tras ridiculización, crítica tras crítica, desprecio tras desprecio …los niños                                             se endurecen ante la  acumulación de la negligencia , igual que una estalagmita                                se forma con millones de gotas de agua.</a:t>
            </a:r>
          </a:p>
        </p:txBody>
      </p:sp>
      <p:sp>
        <p:nvSpPr>
          <p:cNvPr id="457" name="Los niños forman patrones relacionales                      inconscientes para hacer frente a la negligencia relacional."/>
          <p:cNvSpPr txBox="1"/>
          <p:nvPr>
            <p:ph type="subTitle" sz="quarter" idx="1"/>
          </p:nvPr>
        </p:nvSpPr>
        <p:spPr>
          <a:xfrm>
            <a:off x="8423895" y="8491455"/>
            <a:ext cx="15240003" cy="3810002"/>
          </a:xfrm>
          <a:prstGeom prst="rect">
            <a:avLst/>
          </a:prstGeom>
          <a:solidFill>
            <a:srgbClr val="000000"/>
          </a:solidFill>
        </p:spPr>
        <p:txBody>
          <a:bodyPr/>
          <a:lstStyle/>
          <a:p>
            <a:pPr defTabSz="457200">
              <a:lnSpc>
                <a:spcPct val="117999"/>
              </a:lnSpc>
              <a:defRPr b="1">
                <a:latin typeface="Arial"/>
                <a:ea typeface="Arial"/>
                <a:cs typeface="Arial"/>
                <a:sym typeface="Arial"/>
              </a:defRPr>
            </a:pPr>
          </a:p>
          <a:p>
            <a:pPr defTabSz="457200">
              <a:lnSpc>
                <a:spcPct val="117999"/>
              </a:lnSpc>
              <a:defRPr b="1">
                <a:solidFill>
                  <a:srgbClr val="FFFFFF"/>
                </a:solidFill>
                <a:latin typeface="Arial"/>
                <a:ea typeface="Arial"/>
                <a:cs typeface="Arial"/>
                <a:sym typeface="Arial"/>
              </a:defRPr>
            </a:pPr>
            <a:r>
              <a:t>Los niños forman patrones relacionales                      inconscientes para poder manejarse con la negligencia relacional.</a:t>
            </a:r>
          </a:p>
        </p:txBody>
      </p:sp>
      <p:sp>
        <p:nvSpPr>
          <p:cNvPr id="458"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9" name="stalagmite3.jpg" descr="stalagmite3.jpg"/>
          <p:cNvPicPr>
            <a:picLocks noChangeAspect="1"/>
          </p:cNvPicPr>
          <p:nvPr/>
        </p:nvPicPr>
        <p:blipFill>
          <a:blip r:embed="rId3">
            <a:extLst/>
          </a:blip>
          <a:stretch>
            <a:fillRect/>
          </a:stretch>
        </p:blipFill>
        <p:spPr>
          <a:xfrm>
            <a:off x="746260" y="2855601"/>
            <a:ext cx="7191376" cy="9588501"/>
          </a:xfrm>
          <a:prstGeom prst="rect">
            <a:avLst/>
          </a:prstGeom>
          <a:ln w="127000">
            <a:solidFill>
              <a:srgbClr val="FFFFFF"/>
            </a:solidFill>
            <a:miter lim="400000"/>
          </a:ln>
        </p:spPr>
      </p:pic>
      <p:grpSp>
        <p:nvGrpSpPr>
          <p:cNvPr id="464" name="Negligencia Relacional"/>
          <p:cNvGrpSpPr/>
          <p:nvPr/>
        </p:nvGrpSpPr>
        <p:grpSpPr>
          <a:xfrm>
            <a:off x="546100" y="219075"/>
            <a:ext cx="23291800" cy="2146300"/>
            <a:chOff x="0" y="0"/>
            <a:chExt cx="23291800" cy="2146300"/>
          </a:xfrm>
        </p:grpSpPr>
        <p:grpSp>
          <p:nvGrpSpPr>
            <p:cNvPr id="462" name="Negligencia Relacional"/>
            <p:cNvGrpSpPr/>
            <p:nvPr/>
          </p:nvGrpSpPr>
          <p:grpSpPr>
            <a:xfrm>
              <a:off x="215900" y="139700"/>
              <a:ext cx="22860000" cy="1587500"/>
              <a:chOff x="0" y="0"/>
              <a:chExt cx="22860000" cy="1587500"/>
            </a:xfrm>
          </p:grpSpPr>
          <p:sp>
            <p:nvSpPr>
              <p:cNvPr id="460" name="Rectangle"/>
              <p:cNvSpPr/>
              <p:nvPr/>
            </p:nvSpPr>
            <p:spPr>
              <a:xfrm>
                <a:off x="0" y="0"/>
                <a:ext cx="22860000" cy="1587500"/>
              </a:xfrm>
              <a:prstGeom prst="rect">
                <a:avLst/>
              </a:prstGeom>
              <a:solidFill>
                <a:srgbClr val="000000"/>
              </a:solidFill>
              <a:ln w="12700" cap="flat">
                <a:noFill/>
                <a:miter lim="400000"/>
              </a:ln>
              <a:effectLst/>
            </p:spPr>
            <p:txBody>
              <a:bodyPr wrap="square" lIns="0" tIns="0" rIns="0" bIns="0" numCol="1" anchor="t">
                <a:noAutofit/>
              </a:bodyPr>
              <a:lstStyle/>
              <a:p>
                <a:pPr>
                  <a:defRPr b="1" sz="7400">
                    <a:solidFill>
                      <a:srgbClr val="FFFFFF"/>
                    </a:solidFill>
                    <a:latin typeface="Arial"/>
                    <a:ea typeface="Arial"/>
                    <a:cs typeface="Arial"/>
                    <a:sym typeface="Arial"/>
                  </a:defRPr>
                </a:pPr>
              </a:p>
            </p:txBody>
          </p:sp>
          <p:sp>
            <p:nvSpPr>
              <p:cNvPr id="461" name="Negligencia Relacional"/>
              <p:cNvSpPr txBox="1"/>
              <p:nvPr/>
            </p:nvSpPr>
            <p:spPr>
              <a:xfrm>
                <a:off x="0" y="0"/>
                <a:ext cx="22860000" cy="158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a:defRPr b="1" sz="7400">
                    <a:solidFill>
                      <a:srgbClr val="FFFFFF"/>
                    </a:solidFill>
                    <a:latin typeface="Arial"/>
                    <a:ea typeface="Arial"/>
                    <a:cs typeface="Arial"/>
                    <a:sym typeface="Arial"/>
                  </a:defRPr>
                </a:lvl1pPr>
              </a:lstStyle>
              <a:p>
                <a:pPr/>
                <a:r>
                  <a:t>Negligencia Relacional</a:t>
                </a:r>
              </a:p>
            </p:txBody>
          </p:sp>
        </p:grpSp>
        <p:pic>
          <p:nvPicPr>
            <p:cNvPr id="463" name="Negligencia Relacional Negligencia Relacional" descr="Negligencia Relacional Negligencia Relacional"/>
            <p:cNvPicPr>
              <a:picLocks noChangeAspect="1"/>
            </p:cNvPicPr>
            <p:nvPr/>
          </p:nvPicPr>
          <p:blipFill>
            <a:blip r:embed="rId4">
              <a:extLst/>
            </a:blip>
            <a:stretch>
              <a:fillRect/>
            </a:stretch>
          </p:blipFill>
          <p:spPr>
            <a:xfrm>
              <a:off x="0" y="0"/>
              <a:ext cx="23291800" cy="214630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C66"/>
        </a:solidFill>
      </p:bgPr>
    </p:bg>
    <p:spTree>
      <p:nvGrpSpPr>
        <p:cNvPr id="1" name=""/>
        <p:cNvGrpSpPr/>
        <p:nvPr/>
      </p:nvGrpSpPr>
      <p:grpSpPr>
        <a:xfrm>
          <a:off x="0" y="0"/>
          <a:ext cx="0" cy="0"/>
          <a:chOff x="0" y="0"/>
          <a:chExt cx="0" cy="0"/>
        </a:xfrm>
      </p:grpSpPr>
      <p:sp>
        <p:nvSpPr>
          <p:cNvPr id="468" name="Al vivir con Trauma Relacional, los niños intentan ajustarse a la falta de sintonía repetida. Construyen patrones relacionales inconscientes, un guión vital que define quiénes son y cómo les tratarán los demás. Estas creencias del guión mantienen una ilu"/>
          <p:cNvSpPr txBox="1"/>
          <p:nvPr>
            <p:ph type="ctrTitle"/>
          </p:nvPr>
        </p:nvSpPr>
        <p:spPr>
          <a:xfrm>
            <a:off x="762000" y="412750"/>
            <a:ext cx="22860000" cy="6350000"/>
          </a:xfrm>
          <a:prstGeom prst="rect">
            <a:avLst/>
          </a:prstGeom>
          <a:solidFill>
            <a:srgbClr val="FFFC66"/>
          </a:solidFill>
        </p:spPr>
        <p:txBody>
          <a:bodyPr/>
          <a:lstStyle/>
          <a:p>
            <a:pPr defTabSz="310388">
              <a:defRPr b="1" sz="4888">
                <a:latin typeface="Arial"/>
                <a:ea typeface="Arial"/>
                <a:cs typeface="Arial"/>
                <a:sym typeface="Arial"/>
              </a:defRPr>
            </a:pPr>
            <a:r>
              <a:t>Al vivir con Trauma Relacional, los niños intentan adaptarse a la ausencia reiterativa de sintonía . Construyen así Patrones Relacionales Inconscientes : un Guión de Vida que defina quiénes son y cómo les tratarán los demás. Estas creencias del guión mantienen una ilusión de contacto con las personas que les proporcionan lo necesario para sobrevivir y ofrecen asimismo distracción de la ruptura en las relaciones primarias.</a:t>
            </a:r>
          </a:p>
          <a:p>
            <a:pPr defTabSz="310388">
              <a:defRPr b="1" sz="4888">
                <a:solidFill>
                  <a:srgbClr val="FFF433"/>
                </a:solidFill>
                <a:effectLst>
                  <a:outerShdw sx="100000" sy="100000" kx="0" ky="0" algn="b" rotWithShape="0" blurRad="11938" dist="12764" dir="2700000">
                    <a:srgbClr val="3B3936"/>
                  </a:outerShdw>
                </a:effectLst>
                <a:latin typeface="Arial"/>
                <a:ea typeface="Arial"/>
                <a:cs typeface="Arial"/>
                <a:sym typeface="Arial"/>
              </a:defRPr>
            </a:pPr>
          </a:p>
          <a:p>
            <a:pPr defTabSz="310388">
              <a:defRPr b="1" sz="4888">
                <a:latin typeface="Arial"/>
                <a:ea typeface="Arial"/>
                <a:cs typeface="Arial"/>
                <a:sym typeface="Arial"/>
              </a:defRPr>
            </a:pPr>
            <a:r>
              <a:t>  </a:t>
            </a:r>
          </a:p>
        </p:txBody>
      </p:sp>
      <p:sp>
        <p:nvSpPr>
          <p:cNvPr id="46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Image" descr="Image"/>
          <p:cNvPicPr>
            <a:picLocks noChangeAspect="1"/>
          </p:cNvPicPr>
          <p:nvPr/>
        </p:nvPicPr>
        <p:blipFill>
          <a:blip r:embed="rId3">
            <a:extLst/>
          </a:blip>
          <a:stretch>
            <a:fillRect/>
          </a:stretch>
        </p:blipFill>
        <p:spPr>
          <a:xfrm>
            <a:off x="6436219" y="5719079"/>
            <a:ext cx="11511562" cy="7279371"/>
          </a:xfrm>
          <a:prstGeom prst="rect">
            <a:avLst/>
          </a:prstGeom>
          <a:ln w="190500">
            <a:solidFill>
              <a:srgbClr val="000000"/>
            </a:solidFill>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A89D"/>
        </a:solidFill>
      </p:bgPr>
    </p:bg>
    <p:spTree>
      <p:nvGrpSpPr>
        <p:cNvPr id="1" name=""/>
        <p:cNvGrpSpPr/>
        <p:nvPr/>
      </p:nvGrpSpPr>
      <p:grpSpPr>
        <a:xfrm>
          <a:off x="0" y="0"/>
          <a:ext cx="0" cy="0"/>
          <a:chOff x="0" y="0"/>
          <a:chExt cx="0" cy="0"/>
        </a:xfrm>
      </p:grpSpPr>
      <p:sp>
        <p:nvSpPr>
          <p:cNvPr id="474" name="Los patrones relacionales inconscientes formados en                  respuesta a la negligencia relacional inhiben la espontaneidad                                    y limitan la flexibilidad en la resolución de problemas,                               "/>
          <p:cNvSpPr txBox="1"/>
          <p:nvPr>
            <p:ph type="ctrTitle"/>
          </p:nvPr>
        </p:nvSpPr>
        <p:spPr>
          <a:xfrm>
            <a:off x="762000" y="6813550"/>
            <a:ext cx="22860000" cy="6318562"/>
          </a:xfrm>
          <a:prstGeom prst="rect">
            <a:avLst/>
          </a:prstGeom>
          <a:solidFill>
            <a:srgbClr val="FFFC66"/>
          </a:solidFill>
        </p:spPr>
        <p:txBody>
          <a:bodyPr/>
          <a:lstStyle/>
          <a:p>
            <a:pPr defTabSz="693419">
              <a:defRPr b="1" sz="5800">
                <a:latin typeface="Arial"/>
                <a:ea typeface="Arial"/>
                <a:cs typeface="Arial"/>
                <a:sym typeface="Arial"/>
              </a:defRPr>
            </a:pPr>
          </a:p>
          <a:p>
            <a:pPr defTabSz="693419">
              <a:defRPr b="1" sz="5800">
                <a:latin typeface="Arial"/>
                <a:ea typeface="Arial"/>
                <a:cs typeface="Arial"/>
                <a:sym typeface="Arial"/>
              </a:defRPr>
            </a:pPr>
            <a:r>
              <a:t>Los patrones relacionales inconscientes formados en                  respuesta a la negligencia relacional: inhiben la espontaneidad                                    , limitan la flexibilidad en la resolución de problemas y dificultan                                                         el mantenimiento de la salud y las relaciones con otras personas.</a:t>
            </a:r>
          </a:p>
        </p:txBody>
      </p:sp>
      <p:sp>
        <p:nvSpPr>
          <p:cNvPr id="475" name="Los patrones relacionales inconscientes expresan memorias subsimbólicas y procedimentales sobre cómo relacionarse."/>
          <p:cNvSpPr txBox="1"/>
          <p:nvPr>
            <p:ph type="subTitle" sz="half" idx="1"/>
          </p:nvPr>
        </p:nvSpPr>
        <p:spPr>
          <a:xfrm>
            <a:off x="762000" y="1517959"/>
            <a:ext cx="22860000" cy="3810003"/>
          </a:xfrm>
          <a:prstGeom prst="rect">
            <a:avLst/>
          </a:prstGeom>
          <a:solidFill>
            <a:srgbClr val="FFFC66"/>
          </a:solidFill>
        </p:spPr>
        <p:txBody>
          <a:bodyPr/>
          <a:lstStyle/>
          <a:p>
            <a:pPr>
              <a:defRPr b="1" sz="5600">
                <a:latin typeface="Arial"/>
                <a:ea typeface="Arial"/>
                <a:cs typeface="Arial"/>
                <a:sym typeface="Arial"/>
              </a:defRPr>
            </a:pPr>
          </a:p>
          <a:p>
            <a:pPr>
              <a:defRPr b="1" sz="5900">
                <a:latin typeface="Arial"/>
                <a:ea typeface="Arial"/>
                <a:cs typeface="Arial"/>
                <a:sym typeface="Arial"/>
              </a:defRPr>
            </a:pPr>
            <a:r>
              <a:t>Los patrones relacionales inconscientes expresan memorias subsimbólicas y procedimentales acerca de cómo estar en las relaciones.</a:t>
            </a:r>
          </a:p>
        </p:txBody>
      </p:sp>
      <p:sp>
        <p:nvSpPr>
          <p:cNvPr id="476"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030B"/>
        </a:solidFill>
      </p:bgPr>
    </p:bg>
    <p:spTree>
      <p:nvGrpSpPr>
        <p:cNvPr id="1" name=""/>
        <p:cNvGrpSpPr/>
        <p:nvPr/>
      </p:nvGrpSpPr>
      <p:grpSpPr>
        <a:xfrm>
          <a:off x="0" y="0"/>
          <a:ext cx="0" cy="0"/>
          <a:chOff x="0" y="0"/>
          <a:chExt cx="0" cy="0"/>
        </a:xfrm>
      </p:grpSpPr>
      <p:sp>
        <p:nvSpPr>
          <p:cNvPr id="480"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83" name="canstockphoto25927198.jpg"/>
          <p:cNvGrpSpPr/>
          <p:nvPr/>
        </p:nvGrpSpPr>
        <p:grpSpPr>
          <a:xfrm>
            <a:off x="7145619" y="5640029"/>
            <a:ext cx="10092762" cy="7575073"/>
            <a:chOff x="0" y="0"/>
            <a:chExt cx="10092761" cy="7575072"/>
          </a:xfrm>
        </p:grpSpPr>
        <p:pic>
          <p:nvPicPr>
            <p:cNvPr id="481" name="canstockphoto25927198.jpg" descr="canstockphoto25927198.jpg"/>
            <p:cNvPicPr>
              <a:picLocks noChangeAspect="1"/>
            </p:cNvPicPr>
            <p:nvPr/>
          </p:nvPicPr>
          <p:blipFill>
            <a:blip r:embed="rId3">
              <a:extLst/>
            </a:blip>
            <a:stretch>
              <a:fillRect/>
            </a:stretch>
          </p:blipFill>
          <p:spPr>
            <a:xfrm>
              <a:off x="215900" y="139700"/>
              <a:ext cx="9660961" cy="7016273"/>
            </a:xfrm>
            <a:prstGeom prst="rect">
              <a:avLst/>
            </a:prstGeom>
            <a:ln w="12700" cap="flat">
              <a:noFill/>
              <a:miter lim="400000"/>
            </a:ln>
            <a:effectLst/>
          </p:spPr>
        </p:pic>
        <p:pic>
          <p:nvPicPr>
            <p:cNvPr id="482" name="canstockphoto25927198.jpg" descr="canstockphoto25927198.jpg"/>
            <p:cNvPicPr>
              <a:picLocks noChangeAspect="1"/>
            </p:cNvPicPr>
            <p:nvPr/>
          </p:nvPicPr>
          <p:blipFill>
            <a:blip r:embed="rId4">
              <a:extLst/>
            </a:blip>
            <a:stretch>
              <a:fillRect/>
            </a:stretch>
          </p:blipFill>
          <p:spPr>
            <a:xfrm>
              <a:off x="-1" y="0"/>
              <a:ext cx="10092763" cy="7575073"/>
            </a:xfrm>
            <a:prstGeom prst="rect">
              <a:avLst/>
            </a:prstGeom>
            <a:ln w="12700" cap="flat">
              <a:noFill/>
              <a:miter lim="400000"/>
            </a:ln>
            <a:effectLst/>
          </p:spPr>
        </p:pic>
      </p:grpSp>
      <p:sp>
        <p:nvSpPr>
          <p:cNvPr id="484" name="Las perturbaciones psicológicas ,tales cómo conflictos relacionales,depresión,ansiedad ,obsesión ,adicción a sustancias…todo ello resulta del estrés asociado a la negligencia acumulativa y el trauma relacional."/>
          <p:cNvSpPr txBox="1"/>
          <p:nvPr>
            <p:ph type="subTitle" idx="1"/>
          </p:nvPr>
        </p:nvSpPr>
        <p:spPr>
          <a:xfrm>
            <a:off x="1010437" y="309750"/>
            <a:ext cx="20828001" cy="6774811"/>
          </a:xfrm>
          <a:prstGeom prst="rect">
            <a:avLst/>
          </a:prstGeom>
        </p:spPr>
        <p:txBody>
          <a:bodyPr/>
          <a:lstStyle>
            <a:lvl1pPr>
              <a:defRPr b="1" sz="6200"/>
            </a:lvl1pPr>
          </a:lstStyle>
          <a:p>
            <a:pPr/>
            <a:r>
              <a:t>Las perturbaciones psicológicas ,tales cómo conflictos relacionales,depresión,ansiedad ,obsesión ,adicción a sustancias…todo ello resulta del estrés asociado a la negligencia acumulativa y el trauma relacional.</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230C"/>
        </a:solidFill>
      </p:bgPr>
    </p:bg>
    <p:spTree>
      <p:nvGrpSpPr>
        <p:cNvPr id="1" name=""/>
        <p:cNvGrpSpPr/>
        <p:nvPr/>
      </p:nvGrpSpPr>
      <p:grpSpPr>
        <a:xfrm>
          <a:off x="0" y="0"/>
          <a:ext cx="0" cy="0"/>
          <a:chOff x="0" y="0"/>
          <a:chExt cx="0" cy="0"/>
        </a:xfrm>
      </p:grpSpPr>
      <p:sp>
        <p:nvSpPr>
          <p:cNvPr id="488" name="Es posible que la corteza frontal del cerebro no procese las intensas reacciones emocionales y fisiológicas que se producen en lzformación reticular ascendente como reacción al abandono relacional.…"/>
          <p:cNvSpPr txBox="1"/>
          <p:nvPr>
            <p:ph type="ctrTitle"/>
          </p:nvPr>
        </p:nvSpPr>
        <p:spPr>
          <a:xfrm>
            <a:off x="762000" y="630154"/>
            <a:ext cx="22860000" cy="5480818"/>
          </a:xfrm>
          <a:prstGeom prst="rect">
            <a:avLst/>
          </a:prstGeom>
          <a:solidFill>
            <a:srgbClr val="FFFFFF"/>
          </a:solidFill>
        </p:spPr>
        <p:txBody>
          <a:bodyPr/>
          <a:lstStyle/>
          <a:p>
            <a:pPr defTabSz="817244">
              <a:defRPr sz="6400"/>
            </a:pPr>
            <a:r>
              <a:t> El cortex frontal del cerebro puede resultar incapaz  de procesar las intensas reacciones emocionales y fisiológicas que se producen en la formación reticular ascendente como reacción al abandono y negligencia relacional.</a:t>
            </a:r>
          </a:p>
          <a:p>
            <a:pPr algn="l" defTabSz="817244">
              <a:defRPr sz="2900"/>
            </a:pPr>
            <a:r>
              <a:t>(Cozolino, 2006; Damasio, 1999; Sigel, 2007)</a:t>
            </a:r>
          </a:p>
        </p:txBody>
      </p:sp>
      <p:sp>
        <p:nvSpPr>
          <p:cNvPr id="48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canstockphoto10210424.jpg" descr="canstockphoto10210424.jpg"/>
          <p:cNvPicPr>
            <a:picLocks noChangeAspect="1"/>
          </p:cNvPicPr>
          <p:nvPr/>
        </p:nvPicPr>
        <p:blipFill>
          <a:blip r:embed="rId3">
            <a:extLst/>
          </a:blip>
          <a:stretch>
            <a:fillRect/>
          </a:stretch>
        </p:blipFill>
        <p:spPr>
          <a:xfrm>
            <a:off x="8103940" y="5830139"/>
            <a:ext cx="8619342" cy="754192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C66"/>
        </a:solidFill>
      </p:bgPr>
    </p:bg>
    <p:spTree>
      <p:nvGrpSpPr>
        <p:cNvPr id="1" name=""/>
        <p:cNvGrpSpPr/>
        <p:nvPr/>
      </p:nvGrpSpPr>
      <p:grpSpPr>
        <a:xfrm>
          <a:off x="0" y="0"/>
          <a:ext cx="0" cy="0"/>
          <a:chOff x="0" y="0"/>
          <a:chExt cx="0" cy="0"/>
        </a:xfrm>
      </p:grpSpPr>
      <p:sp>
        <p:nvSpPr>
          <p:cNvPr id="178" name="Las relaciones son la fuente de lo que da…"/>
          <p:cNvSpPr txBox="1"/>
          <p:nvPr>
            <p:ph type="subTitle" sz="half" idx="1"/>
          </p:nvPr>
        </p:nvSpPr>
        <p:spPr>
          <a:xfrm>
            <a:off x="762000" y="-124615"/>
            <a:ext cx="22860000" cy="3175001"/>
          </a:xfrm>
          <a:prstGeom prst="rect">
            <a:avLst/>
          </a:prstGeom>
          <a:solidFill>
            <a:srgbClr val="FFFC66"/>
          </a:solidFill>
        </p:spPr>
        <p:txBody>
          <a:bodyPr/>
          <a:lstStyle/>
          <a:p>
            <a:pPr>
              <a:defRPr b="1" sz="6700">
                <a:latin typeface="Arial"/>
                <a:ea typeface="Arial"/>
                <a:cs typeface="Arial"/>
                <a:sym typeface="Arial"/>
              </a:defRPr>
            </a:pPr>
          </a:p>
          <a:p>
            <a:pPr>
              <a:defRPr b="1" sz="6700">
                <a:latin typeface="Arial"/>
                <a:ea typeface="Arial"/>
                <a:cs typeface="Arial"/>
                <a:sym typeface="Arial"/>
              </a:defRPr>
            </a:pPr>
            <a:r>
              <a:t>Las relaciones son la fuente de lo que da </a:t>
            </a:r>
          </a:p>
          <a:p>
            <a:pPr>
              <a:defRPr b="1" sz="6700">
                <a:latin typeface="Arial"/>
                <a:ea typeface="Arial"/>
                <a:cs typeface="Arial"/>
                <a:sym typeface="Arial"/>
              </a:defRPr>
            </a:pPr>
            <a:r>
              <a:t>sentido y validación al Self.</a:t>
            </a:r>
          </a:p>
        </p:txBody>
      </p:sp>
      <p:grpSp>
        <p:nvGrpSpPr>
          <p:cNvPr id="181" name="Marci's family Xmas 2012.jpeg"/>
          <p:cNvGrpSpPr/>
          <p:nvPr/>
        </p:nvGrpSpPr>
        <p:grpSpPr>
          <a:xfrm>
            <a:off x="5701334" y="3505669"/>
            <a:ext cx="12981333" cy="9970949"/>
            <a:chOff x="0" y="0"/>
            <a:chExt cx="12981331" cy="9970947"/>
          </a:xfrm>
        </p:grpSpPr>
        <p:pic>
          <p:nvPicPr>
            <p:cNvPr id="179" name="Marci's family Xmas 2012.jpeg" descr="Marci's family Xmas 2012.jpeg"/>
            <p:cNvPicPr>
              <a:picLocks noChangeAspect="1"/>
            </p:cNvPicPr>
            <p:nvPr/>
          </p:nvPicPr>
          <p:blipFill>
            <a:blip r:embed="rId3">
              <a:extLst/>
            </a:blip>
            <a:stretch>
              <a:fillRect/>
            </a:stretch>
          </p:blipFill>
          <p:spPr>
            <a:xfrm>
              <a:off x="215899" y="139699"/>
              <a:ext cx="12549533" cy="9412148"/>
            </a:xfrm>
            <a:prstGeom prst="rect">
              <a:avLst/>
            </a:prstGeom>
            <a:ln w="12700" cap="flat">
              <a:noFill/>
              <a:miter lim="400000"/>
            </a:ln>
            <a:effectLst/>
          </p:spPr>
        </p:pic>
        <p:pic>
          <p:nvPicPr>
            <p:cNvPr id="180" name="Marci's family Xmas 2012.jpeg" descr="Marci's family Xmas 2012.jpeg"/>
            <p:cNvPicPr>
              <a:picLocks noChangeAspect="1"/>
            </p:cNvPicPr>
            <p:nvPr/>
          </p:nvPicPr>
          <p:blipFill>
            <a:blip r:embed="rId4">
              <a:extLst/>
            </a:blip>
            <a:stretch>
              <a:fillRect/>
            </a:stretch>
          </p:blipFill>
          <p:spPr>
            <a:xfrm>
              <a:off x="-1" y="-1"/>
              <a:ext cx="12981333" cy="9970948"/>
            </a:xfrm>
            <a:prstGeom prst="rect">
              <a:avLst/>
            </a:prstGeom>
            <a:ln w="12700" cap="flat">
              <a:noFill/>
              <a:miter lim="400000"/>
            </a:ln>
            <a:effectLst/>
          </p:spPr>
        </p:pic>
      </p:grpSp>
      <p:sp>
        <p:nvSpPr>
          <p:cNvPr id="182"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494" name="Shape 154"/>
          <p:cNvSpPr txBox="1"/>
          <p:nvPr>
            <p:ph type="title"/>
          </p:nvPr>
        </p:nvSpPr>
        <p:spPr>
          <a:xfrm>
            <a:off x="762000" y="-142458"/>
            <a:ext cx="22860000" cy="6350003"/>
          </a:xfrm>
          <a:prstGeom prst="rect">
            <a:avLst/>
          </a:prstGeom>
        </p:spPr>
        <p:txBody>
          <a:bodyPr/>
          <a:lstStyle/>
          <a:p>
            <a:pPr>
              <a:defRPr b="1" sz="6600"/>
            </a:pPr>
            <a:r>
              <a:t>Como describió John Bowlby,                                                              "el desarrollo psicológico sano emerge de la mutualidad en la experiencia  </a:t>
            </a:r>
          </a:p>
          <a:p>
            <a:pPr>
              <a:defRPr b="1" sz="6600"/>
            </a:pPr>
            <a:r>
              <a:t>del disfrute recíproco entre el niño y su cuidador, en la cualidad de su conexión física y de su relación afectiva” .</a:t>
            </a:r>
          </a:p>
        </p:txBody>
      </p:sp>
      <p:sp>
        <p:nvSpPr>
          <p:cNvPr id="495" name="Shape 155"/>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498" name="Jessica and C - 7 months.jpg"/>
          <p:cNvGrpSpPr/>
          <p:nvPr/>
        </p:nvGrpSpPr>
        <p:grpSpPr>
          <a:xfrm>
            <a:off x="6569267" y="5803088"/>
            <a:ext cx="11245468" cy="7711592"/>
            <a:chOff x="0" y="0"/>
            <a:chExt cx="11245466" cy="7711590"/>
          </a:xfrm>
        </p:grpSpPr>
        <p:pic>
          <p:nvPicPr>
            <p:cNvPr id="496" name="Jessica and C - 7 months.jpg" descr="Jessica and C - 7 months.jpg"/>
            <p:cNvPicPr>
              <a:picLocks noChangeAspect="1"/>
            </p:cNvPicPr>
            <p:nvPr/>
          </p:nvPicPr>
          <p:blipFill>
            <a:blip r:embed="rId3">
              <a:extLst/>
            </a:blip>
            <a:stretch>
              <a:fillRect/>
            </a:stretch>
          </p:blipFill>
          <p:spPr>
            <a:xfrm>
              <a:off x="215899" y="139700"/>
              <a:ext cx="10813668" cy="7152791"/>
            </a:xfrm>
            <a:prstGeom prst="rect">
              <a:avLst/>
            </a:prstGeom>
            <a:ln w="12700" cap="flat">
              <a:noFill/>
              <a:miter lim="400000"/>
            </a:ln>
            <a:effectLst/>
          </p:spPr>
        </p:pic>
        <p:pic>
          <p:nvPicPr>
            <p:cNvPr id="497" name="Jessica and C - 7 months.jpg" descr="Jessica and C - 7 months.jpg"/>
            <p:cNvPicPr>
              <a:picLocks noChangeAspect="1"/>
            </p:cNvPicPr>
            <p:nvPr/>
          </p:nvPicPr>
          <p:blipFill>
            <a:blip r:embed="rId4">
              <a:extLst/>
            </a:blip>
            <a:stretch>
              <a:fillRect/>
            </a:stretch>
          </p:blipFill>
          <p:spPr>
            <a:xfrm>
              <a:off x="-1" y="0"/>
              <a:ext cx="11245468" cy="771159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02" name="Shape 146"/>
          <p:cNvSpPr txBox="1"/>
          <p:nvPr>
            <p:ph type="title"/>
          </p:nvPr>
        </p:nvSpPr>
        <p:spPr>
          <a:xfrm>
            <a:off x="681056" y="-1258625"/>
            <a:ext cx="23021888" cy="9768894"/>
          </a:xfrm>
          <a:prstGeom prst="rect">
            <a:avLst/>
          </a:prstGeom>
        </p:spPr>
        <p:txBody>
          <a:bodyPr/>
          <a:lstStyle/>
          <a:p>
            <a:pPr algn="l">
              <a:defRPr b="1" sz="7000">
                <a:latin typeface="Arial"/>
                <a:ea typeface="Arial"/>
                <a:cs typeface="Arial"/>
                <a:sym typeface="Arial"/>
              </a:defRPr>
            </a:pPr>
            <a:r>
              <a:t>Los niños que desarrollan Patrones Relacionales Seguros suelen tener cuidadores que son considerados fiables, constantes y seguros;                         sus necesidades </a:t>
            </a:r>
            <a:r>
              <a:rPr i="1" u="sng"/>
              <a:t>físicas y relacionales son                         satisfechas de forma predecible.</a:t>
            </a:r>
          </a:p>
        </p:txBody>
      </p:sp>
      <p:sp>
        <p:nvSpPr>
          <p:cNvPr id="503" name="Shape 147"/>
          <p:cNvSpPr txBox="1"/>
          <p:nvPr>
            <p:ph type="sldNum" sz="quarter" idx="4294967295"/>
          </p:nvPr>
        </p:nvSpPr>
        <p:spPr>
          <a:xfrm>
            <a:off x="17799050" y="12496800"/>
            <a:ext cx="520697" cy="533148"/>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Times New Roman"/>
                <a:ea typeface="Times New Roman"/>
                <a:cs typeface="Times New Roman"/>
                <a:sym typeface="Times New Roman"/>
              </a:defRPr>
            </a:lvl1pPr>
          </a:lstStyle>
          <a:p>
            <a:pPr/>
            <a:fld id="{86CB4B4D-7CA3-9044-876B-883B54F8677D}" type="slidenum"/>
          </a:p>
        </p:txBody>
      </p:sp>
      <p:grpSp>
        <p:nvGrpSpPr>
          <p:cNvPr id="506" name="canstockphoto8191606.jpg"/>
          <p:cNvGrpSpPr/>
          <p:nvPr/>
        </p:nvGrpSpPr>
        <p:grpSpPr>
          <a:xfrm>
            <a:off x="13678262" y="6527671"/>
            <a:ext cx="10135887" cy="7012021"/>
            <a:chOff x="0" y="0"/>
            <a:chExt cx="10135885" cy="7012019"/>
          </a:xfrm>
        </p:grpSpPr>
        <p:pic>
          <p:nvPicPr>
            <p:cNvPr id="504" name="canstockphoto8191606.jpg" descr="canstockphoto8191606.jpg"/>
            <p:cNvPicPr>
              <a:picLocks noChangeAspect="1"/>
            </p:cNvPicPr>
            <p:nvPr/>
          </p:nvPicPr>
          <p:blipFill>
            <a:blip r:embed="rId3">
              <a:extLst/>
            </a:blip>
            <a:stretch>
              <a:fillRect/>
            </a:stretch>
          </p:blipFill>
          <p:spPr>
            <a:xfrm>
              <a:off x="215900" y="139699"/>
              <a:ext cx="9704087" cy="6453220"/>
            </a:xfrm>
            <a:prstGeom prst="rect">
              <a:avLst/>
            </a:prstGeom>
            <a:ln w="12700" cap="flat">
              <a:noFill/>
              <a:miter lim="400000"/>
            </a:ln>
            <a:effectLst/>
          </p:spPr>
        </p:pic>
        <p:pic>
          <p:nvPicPr>
            <p:cNvPr id="505" name="canstockphoto8191606.jpg" descr="canstockphoto8191606.jpg"/>
            <p:cNvPicPr>
              <a:picLocks noChangeAspect="1"/>
            </p:cNvPicPr>
            <p:nvPr/>
          </p:nvPicPr>
          <p:blipFill>
            <a:blip r:embed="rId4">
              <a:extLst/>
            </a:blip>
            <a:stretch>
              <a:fillRect/>
            </a:stretch>
          </p:blipFill>
          <p:spPr>
            <a:xfrm>
              <a:off x="0" y="-1"/>
              <a:ext cx="10135887" cy="7012021"/>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10" name="Shape 150"/>
          <p:cNvSpPr txBox="1"/>
          <p:nvPr>
            <p:ph type="title"/>
          </p:nvPr>
        </p:nvSpPr>
        <p:spPr>
          <a:xfrm>
            <a:off x="3514723" y="-1866901"/>
            <a:ext cx="9109290" cy="16104304"/>
          </a:xfrm>
          <a:prstGeom prst="rect">
            <a:avLst/>
          </a:prstGeom>
        </p:spPr>
        <p:txBody>
          <a:bodyPr/>
          <a:lstStyle>
            <a:lvl1pPr>
              <a:spcBef>
                <a:spcPts val="900"/>
              </a:spcBef>
              <a:defRPr b="1" sz="6600"/>
            </a:lvl1pPr>
          </a:lstStyle>
          <a:p>
            <a:pPr/>
            <a:r>
              <a:t>La Seguridad Interna se desarrolla en el niño pequeño a través de la disponibilidad sostenida y constante del cuidador y de su sintonía con el afecto, con el ritmo y con el nivel de desarrollo evolutivo del niño.</a:t>
            </a:r>
          </a:p>
        </p:txBody>
      </p:sp>
      <p:sp>
        <p:nvSpPr>
          <p:cNvPr id="511" name="Shape 151"/>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14" name="canstockphoto24395514.jpg"/>
          <p:cNvGrpSpPr/>
          <p:nvPr/>
        </p:nvGrpSpPr>
        <p:grpSpPr>
          <a:xfrm>
            <a:off x="14240172" y="974219"/>
            <a:ext cx="8085790" cy="12046963"/>
            <a:chOff x="0" y="0"/>
            <a:chExt cx="8085788" cy="12046961"/>
          </a:xfrm>
        </p:grpSpPr>
        <p:pic>
          <p:nvPicPr>
            <p:cNvPr id="512" name="canstockphoto24395514.jpg" descr="canstockphoto24395514.jpg"/>
            <p:cNvPicPr>
              <a:picLocks noChangeAspect="1"/>
            </p:cNvPicPr>
            <p:nvPr/>
          </p:nvPicPr>
          <p:blipFill>
            <a:blip r:embed="rId3">
              <a:extLst/>
            </a:blip>
            <a:stretch>
              <a:fillRect/>
            </a:stretch>
          </p:blipFill>
          <p:spPr>
            <a:xfrm>
              <a:off x="215900" y="139699"/>
              <a:ext cx="7653988" cy="11488163"/>
            </a:xfrm>
            <a:prstGeom prst="rect">
              <a:avLst/>
            </a:prstGeom>
            <a:ln w="12700" cap="flat">
              <a:noFill/>
              <a:miter lim="400000"/>
            </a:ln>
            <a:effectLst/>
          </p:spPr>
        </p:pic>
        <p:pic>
          <p:nvPicPr>
            <p:cNvPr id="513" name="canstockphoto24395514.jpg" descr="canstockphoto24395514.jpg"/>
            <p:cNvPicPr>
              <a:picLocks noChangeAspect="1"/>
            </p:cNvPicPr>
            <p:nvPr/>
          </p:nvPicPr>
          <p:blipFill>
            <a:blip r:embed="rId4">
              <a:extLst/>
            </a:blip>
            <a:stretch>
              <a:fillRect/>
            </a:stretch>
          </p:blipFill>
          <p:spPr>
            <a:xfrm>
              <a:off x="-1" y="-1"/>
              <a:ext cx="8085790" cy="12046963"/>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18" name="Shape 158"/>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sp>
        <p:nvSpPr>
          <p:cNvPr id="519" name="Shape 159"/>
          <p:cNvSpPr txBox="1"/>
          <p:nvPr/>
        </p:nvSpPr>
        <p:spPr>
          <a:xfrm>
            <a:off x="882630" y="1151359"/>
            <a:ext cx="20297218" cy="6324092"/>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marR="57148" indent="40639" algn="l" defTabSz="1285875">
              <a:spcBef>
                <a:spcPts val="900"/>
              </a:spcBef>
              <a:defRPr b="1" sz="7000">
                <a:uFill>
                  <a:solidFill>
                    <a:srgbClr val="000000"/>
                  </a:solidFill>
                </a:uFill>
                <a:latin typeface="Arial"/>
                <a:ea typeface="Arial"/>
                <a:cs typeface="Arial"/>
                <a:sym typeface="Arial"/>
              </a:defRPr>
            </a:pPr>
            <a:r>
              <a:t>La investigación de Ainsworth demostró que las madres de bebés seguros estaban en sintonía con el afecto y el ritmo de sus bebés, </a:t>
            </a:r>
          </a:p>
          <a:p>
            <a:pPr marR="57148" indent="40639" algn="l" defTabSz="1285875">
              <a:spcBef>
                <a:spcPts val="900"/>
              </a:spcBef>
              <a:defRPr b="1" sz="7000">
                <a:uFill>
                  <a:solidFill>
                    <a:srgbClr val="000000"/>
                  </a:solidFill>
                </a:uFill>
                <a:latin typeface="Arial"/>
                <a:ea typeface="Arial"/>
                <a:cs typeface="Arial"/>
                <a:sym typeface="Arial"/>
              </a:defRPr>
            </a:pPr>
            <a:r>
              <a:t> eran sensitivas ante las asintonías y desajustes, y se apresuraban a corregir sus errores de sintonización. </a:t>
            </a:r>
            <a:r>
              <a:rPr sz="3700"/>
              <a:t>(Ainsworth,et al,1978).</a:t>
            </a:r>
          </a:p>
        </p:txBody>
      </p:sp>
      <p:grpSp>
        <p:nvGrpSpPr>
          <p:cNvPr id="522" name="canstockphoto21708141.jpg"/>
          <p:cNvGrpSpPr/>
          <p:nvPr/>
        </p:nvGrpSpPr>
        <p:grpSpPr>
          <a:xfrm>
            <a:off x="14814507" y="7744205"/>
            <a:ext cx="8551666" cy="5925080"/>
            <a:chOff x="0" y="0"/>
            <a:chExt cx="8551664" cy="5925078"/>
          </a:xfrm>
        </p:grpSpPr>
        <p:pic>
          <p:nvPicPr>
            <p:cNvPr id="520" name="canstockphoto21708141.jpg" descr="canstockphoto21708141.jpg"/>
            <p:cNvPicPr>
              <a:picLocks noChangeAspect="1"/>
            </p:cNvPicPr>
            <p:nvPr/>
          </p:nvPicPr>
          <p:blipFill>
            <a:blip r:embed="rId3">
              <a:extLst/>
            </a:blip>
            <a:stretch>
              <a:fillRect/>
            </a:stretch>
          </p:blipFill>
          <p:spPr>
            <a:xfrm>
              <a:off x="181192" y="117242"/>
              <a:ext cx="8189280" cy="5456110"/>
            </a:xfrm>
            <a:prstGeom prst="rect">
              <a:avLst/>
            </a:prstGeom>
            <a:ln w="12700" cap="flat">
              <a:noFill/>
              <a:miter lim="400000"/>
            </a:ln>
            <a:effectLst/>
          </p:spPr>
        </p:pic>
        <p:pic>
          <p:nvPicPr>
            <p:cNvPr id="521" name="canstockphoto21708141.jpg" descr="canstockphoto21708141.jpg"/>
            <p:cNvPicPr>
              <a:picLocks noChangeAspect="1"/>
            </p:cNvPicPr>
            <p:nvPr/>
          </p:nvPicPr>
          <p:blipFill>
            <a:blip r:embed="rId4">
              <a:extLst/>
            </a:blip>
            <a:stretch>
              <a:fillRect/>
            </a:stretch>
          </p:blipFill>
          <p:spPr>
            <a:xfrm>
              <a:off x="-1" y="0"/>
              <a:ext cx="8551666" cy="5925079"/>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26" name="Shape 162"/>
          <p:cNvSpPr txBox="1"/>
          <p:nvPr>
            <p:ph type="title"/>
          </p:nvPr>
        </p:nvSpPr>
        <p:spPr>
          <a:xfrm>
            <a:off x="857809" y="-1453196"/>
            <a:ext cx="22860004" cy="8780379"/>
          </a:xfrm>
          <a:prstGeom prst="rect">
            <a:avLst/>
          </a:prstGeom>
          <a:solidFill>
            <a:srgbClr val="1497FC"/>
          </a:solidFill>
        </p:spPr>
        <p:txBody>
          <a:bodyPr/>
          <a:lstStyle>
            <a:lvl1pPr>
              <a:spcBef>
                <a:spcPts val="900"/>
              </a:spcBef>
              <a:defRPr b="1" sz="6700"/>
            </a:lvl1pPr>
          </a:lstStyle>
          <a:p>
            <a:pPr/>
            <a:r>
              <a:t>Las cualidades maternales de Estabilización, Regulación, Reparación y Comunicación del Afecto resultan de suma importancia para la formación de un sentido de manejo, sensación de ser capaz y de resiliencia en la vida posterior.</a:t>
            </a:r>
          </a:p>
        </p:txBody>
      </p:sp>
      <p:sp>
        <p:nvSpPr>
          <p:cNvPr id="527" name="Shape 163"/>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30" name="canstockphoto21988557.jpg"/>
          <p:cNvGrpSpPr/>
          <p:nvPr/>
        </p:nvGrpSpPr>
        <p:grpSpPr>
          <a:xfrm>
            <a:off x="6853286" y="6138860"/>
            <a:ext cx="10677429" cy="7384949"/>
            <a:chOff x="0" y="0"/>
            <a:chExt cx="10677427" cy="7384948"/>
          </a:xfrm>
        </p:grpSpPr>
        <p:pic>
          <p:nvPicPr>
            <p:cNvPr id="528" name="canstockphoto21988557.jpg" descr="canstockphoto21988557.jpg"/>
            <p:cNvPicPr>
              <a:picLocks noChangeAspect="1"/>
            </p:cNvPicPr>
            <p:nvPr/>
          </p:nvPicPr>
          <p:blipFill>
            <a:blip r:embed="rId3">
              <a:extLst/>
            </a:blip>
            <a:stretch>
              <a:fillRect/>
            </a:stretch>
          </p:blipFill>
          <p:spPr>
            <a:xfrm>
              <a:off x="215899" y="139700"/>
              <a:ext cx="10245629" cy="6826149"/>
            </a:xfrm>
            <a:prstGeom prst="rect">
              <a:avLst/>
            </a:prstGeom>
            <a:ln w="12700" cap="flat">
              <a:noFill/>
              <a:miter lim="400000"/>
            </a:ln>
            <a:effectLst/>
          </p:spPr>
        </p:pic>
        <p:pic>
          <p:nvPicPr>
            <p:cNvPr id="529" name="canstockphoto21988557.jpg" descr="canstockphoto21988557.jpg"/>
            <p:cNvPicPr>
              <a:picLocks noChangeAspect="1"/>
            </p:cNvPicPr>
            <p:nvPr/>
          </p:nvPicPr>
          <p:blipFill>
            <a:blip r:embed="rId4">
              <a:extLst/>
            </a:blip>
            <a:stretch>
              <a:fillRect/>
            </a:stretch>
          </p:blipFill>
          <p:spPr>
            <a:xfrm>
              <a:off x="-1" y="0"/>
              <a:ext cx="10677429" cy="7384949"/>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blinds dir="vert"/>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34" name="Shape 166"/>
          <p:cNvSpPr txBox="1"/>
          <p:nvPr>
            <p:ph type="title"/>
          </p:nvPr>
        </p:nvSpPr>
        <p:spPr>
          <a:xfrm>
            <a:off x="762000" y="3043476"/>
            <a:ext cx="22860000" cy="13258958"/>
          </a:xfrm>
          <a:prstGeom prst="rect">
            <a:avLst/>
          </a:prstGeom>
        </p:spPr>
        <p:txBody>
          <a:bodyPr/>
          <a:lstStyle/>
          <a:p>
            <a:pPr algn="ctr">
              <a:defRPr b="1" sz="6800"/>
            </a:pPr>
            <a:r>
              <a:t>  </a:t>
            </a:r>
          </a:p>
          <a:p>
            <a:pPr algn="ctr">
              <a:defRPr b="1" sz="6800">
                <a:latin typeface="Arial"/>
                <a:ea typeface="Arial"/>
                <a:cs typeface="Arial"/>
                <a:sym typeface="Arial"/>
              </a:defRPr>
            </a:pPr>
            <a:r>
              <a:t>Las personas con Patrones Relacionales Seguros desarrollan la capacidad de autorreflexión, de autorregulación de sus afectos y de recordar su historia personal.</a:t>
            </a:r>
          </a:p>
          <a:p>
            <a:pPr algn="ctr">
              <a:defRPr b="1" i="1" sz="6800" u="sng">
                <a:latin typeface="Arial"/>
                <a:ea typeface="Arial"/>
                <a:cs typeface="Arial"/>
                <a:sym typeface="Arial"/>
              </a:defRPr>
            </a:pPr>
          </a:p>
          <a:p>
            <a:pPr algn="ctr">
              <a:defRPr b="1" i="1" sz="6800" u="sng">
                <a:latin typeface="Arial"/>
                <a:ea typeface="Arial"/>
                <a:cs typeface="Arial"/>
                <a:sym typeface="Arial"/>
              </a:defRPr>
            </a:pPr>
            <a:r>
              <a:t>Tienen una sensación interna y visceral de Seguridad.</a:t>
            </a:r>
          </a:p>
        </p:txBody>
      </p:sp>
      <p:sp>
        <p:nvSpPr>
          <p:cNvPr id="535" name="Shape 168"/>
          <p:cNvSpPr txBox="1"/>
          <p:nvPr>
            <p:ph type="sldNum" sz="quarter" idx="4294967295"/>
          </p:nvPr>
        </p:nvSpPr>
        <p:spPr>
          <a:xfrm>
            <a:off x="17799050" y="12496800"/>
            <a:ext cx="520697" cy="533148"/>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Times New Roman"/>
                <a:ea typeface="Times New Roman"/>
                <a:cs typeface="Times New Roman"/>
                <a:sym typeface="Times New Roman"/>
              </a:defRPr>
            </a:lvl1pPr>
          </a:lstStyle>
          <a:p>
            <a:pPr/>
            <a:fld id="{86CB4B4D-7CA3-9044-876B-883B54F8677D}" type="slidenum"/>
          </a:p>
        </p:txBody>
      </p:sp>
      <p:grpSp>
        <p:nvGrpSpPr>
          <p:cNvPr id="538" name="Image"/>
          <p:cNvGrpSpPr/>
          <p:nvPr/>
        </p:nvGrpSpPr>
        <p:grpSpPr>
          <a:xfrm>
            <a:off x="7458618" y="542477"/>
            <a:ext cx="9466765" cy="6560129"/>
            <a:chOff x="0" y="-1"/>
            <a:chExt cx="9466763" cy="6560128"/>
          </a:xfrm>
        </p:grpSpPr>
        <p:pic>
          <p:nvPicPr>
            <p:cNvPr id="536" name="Image" descr="Image"/>
            <p:cNvPicPr>
              <a:picLocks noChangeAspect="1"/>
            </p:cNvPicPr>
            <p:nvPr/>
          </p:nvPicPr>
          <p:blipFill>
            <a:blip r:embed="rId3">
              <a:extLst/>
            </a:blip>
            <a:stretch>
              <a:fillRect/>
            </a:stretch>
          </p:blipFill>
          <p:spPr>
            <a:xfrm>
              <a:off x="215900" y="139699"/>
              <a:ext cx="9034963" cy="6001328"/>
            </a:xfrm>
            <a:prstGeom prst="rect">
              <a:avLst/>
            </a:prstGeom>
            <a:ln w="12700" cap="flat">
              <a:noFill/>
              <a:miter lim="400000"/>
            </a:ln>
            <a:effectLst/>
          </p:spPr>
        </p:pic>
        <p:pic>
          <p:nvPicPr>
            <p:cNvPr id="537" name="Image" descr="Image"/>
            <p:cNvPicPr>
              <a:picLocks noChangeAspect="1"/>
            </p:cNvPicPr>
            <p:nvPr/>
          </p:nvPicPr>
          <p:blipFill>
            <a:blip r:embed="rId4">
              <a:extLst/>
            </a:blip>
            <a:stretch>
              <a:fillRect/>
            </a:stretch>
          </p:blipFill>
          <p:spPr>
            <a:xfrm>
              <a:off x="-1" y="-2"/>
              <a:ext cx="9466764" cy="6560129"/>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r"/>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170"/>
          <p:cNvSpPr txBox="1"/>
          <p:nvPr>
            <p:ph type="title"/>
          </p:nvPr>
        </p:nvSpPr>
        <p:spPr>
          <a:xfrm>
            <a:off x="-145405" y="-47075"/>
            <a:ext cx="24674810" cy="7976707"/>
          </a:xfrm>
          <a:prstGeom prst="rect">
            <a:avLst/>
          </a:prstGeom>
          <a:solidFill>
            <a:srgbClr val="1497FC"/>
          </a:solidFill>
        </p:spPr>
        <p:txBody>
          <a:bodyPr/>
          <a:lstStyle/>
          <a:p>
            <a:pPr marR="48575" indent="34543" defTabSz="1092993">
              <a:spcBef>
                <a:spcPts val="700"/>
              </a:spcBef>
              <a:defRPr b="1" sz="6460"/>
            </a:pPr>
            <a:r>
              <a:t>Las personas con patrones relacionales seguros                               tienden a afrontar las perturbaciones emocionales reconociéndolas y/o  expresándolas a                                                      medida que emergen. </a:t>
            </a:r>
          </a:p>
          <a:p>
            <a:pPr marR="48575" indent="34543" defTabSz="1092993">
              <a:spcBef>
                <a:spcPts val="700"/>
              </a:spcBef>
              <a:defRPr b="1" sz="6460"/>
            </a:pPr>
            <a:r>
              <a:t>                                                                                                         Buscan activamente apoyo o comfort.</a:t>
            </a:r>
          </a:p>
          <a:p>
            <a:pPr marR="48575" indent="34543" defTabSz="1092993">
              <a:spcBef>
                <a:spcPts val="700"/>
              </a:spcBef>
              <a:defRPr b="1" sz="6460"/>
            </a:pPr>
          </a:p>
        </p:txBody>
      </p:sp>
      <p:sp>
        <p:nvSpPr>
          <p:cNvPr id="543" name="Shape 171"/>
          <p:cNvSpPr txBox="1"/>
          <p:nvPr>
            <p:ph type="body" idx="1"/>
          </p:nvPr>
        </p:nvSpPr>
        <p:spPr>
          <a:xfrm>
            <a:off x="-145073" y="7789143"/>
            <a:ext cx="24674146" cy="6230377"/>
          </a:xfrm>
          <a:prstGeom prst="rect">
            <a:avLst/>
          </a:prstGeom>
          <a:solidFill>
            <a:srgbClr val="1497FC"/>
          </a:solidFill>
        </p:spPr>
        <p:txBody>
          <a:bodyPr/>
          <a:lstStyle/>
          <a:p>
            <a:pPr/>
          </a:p>
        </p:txBody>
      </p:sp>
      <p:sp>
        <p:nvSpPr>
          <p:cNvPr id="544" name="Shape 172"/>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47" name="canstockphoto25231795.jpg"/>
          <p:cNvGrpSpPr/>
          <p:nvPr/>
        </p:nvGrpSpPr>
        <p:grpSpPr>
          <a:xfrm>
            <a:off x="7060445" y="6643796"/>
            <a:ext cx="10263111" cy="7108913"/>
            <a:chOff x="0" y="0"/>
            <a:chExt cx="10263110" cy="7108911"/>
          </a:xfrm>
        </p:grpSpPr>
        <p:pic>
          <p:nvPicPr>
            <p:cNvPr id="545" name="canstockphoto25231795.jpg" descr="canstockphoto25231795.jpg"/>
            <p:cNvPicPr>
              <a:picLocks noChangeAspect="1"/>
            </p:cNvPicPr>
            <p:nvPr/>
          </p:nvPicPr>
          <p:blipFill>
            <a:blip r:embed="rId3">
              <a:extLst/>
            </a:blip>
            <a:stretch>
              <a:fillRect/>
            </a:stretch>
          </p:blipFill>
          <p:spPr>
            <a:xfrm>
              <a:off x="215900" y="139700"/>
              <a:ext cx="9831311" cy="6550112"/>
            </a:xfrm>
            <a:prstGeom prst="rect">
              <a:avLst/>
            </a:prstGeom>
            <a:ln w="12700" cap="flat">
              <a:noFill/>
              <a:miter lim="400000"/>
            </a:ln>
            <a:effectLst/>
          </p:spPr>
        </p:pic>
        <p:pic>
          <p:nvPicPr>
            <p:cNvPr id="546" name="canstockphoto25231795.jpg" descr="canstockphoto25231795.jpg"/>
            <p:cNvPicPr>
              <a:picLocks noChangeAspect="1"/>
            </p:cNvPicPr>
            <p:nvPr/>
          </p:nvPicPr>
          <p:blipFill>
            <a:blip r:embed="rId4">
              <a:extLst/>
            </a:blip>
            <a:stretch>
              <a:fillRect/>
            </a:stretch>
          </p:blipFill>
          <p:spPr>
            <a:xfrm>
              <a:off x="0" y="0"/>
              <a:ext cx="10263111" cy="710891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r"/>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51" name="Shape 188"/>
          <p:cNvSpPr txBox="1"/>
          <p:nvPr>
            <p:ph type="title"/>
          </p:nvPr>
        </p:nvSpPr>
        <p:spPr>
          <a:xfrm>
            <a:off x="3348035" y="752473"/>
            <a:ext cx="8014732" cy="10446788"/>
          </a:xfrm>
          <a:prstGeom prst="rect">
            <a:avLst/>
          </a:prstGeom>
        </p:spPr>
        <p:txBody>
          <a:bodyPr/>
          <a:lstStyle/>
          <a:p>
            <a:pPr algn="l">
              <a:defRPr b="1" sz="7000"/>
            </a:pPr>
          </a:p>
          <a:p>
            <a:pPr>
              <a:defRPr sz="7000">
                <a:latin typeface="Times New Roman"/>
                <a:ea typeface="Times New Roman"/>
                <a:cs typeface="Times New Roman"/>
                <a:sym typeface="Times New Roman"/>
              </a:defRPr>
            </a:pPr>
            <a:r>
              <a:t>                          </a:t>
            </a:r>
            <a:endParaRPr b="1"/>
          </a:p>
          <a:p>
            <a:pPr algn="r">
              <a:defRPr b="1">
                <a:latin typeface="Times New Roman"/>
                <a:ea typeface="Times New Roman"/>
                <a:cs typeface="Times New Roman"/>
                <a:sym typeface="Times New Roman"/>
              </a:defRPr>
            </a:pPr>
          </a:p>
        </p:txBody>
      </p:sp>
      <p:sp>
        <p:nvSpPr>
          <p:cNvPr id="552" name="Shape 189"/>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55" name="canstockphoto20553673.jpg"/>
          <p:cNvGrpSpPr/>
          <p:nvPr/>
        </p:nvGrpSpPr>
        <p:grpSpPr>
          <a:xfrm>
            <a:off x="12907940" y="5374053"/>
            <a:ext cx="10925088" cy="7497487"/>
            <a:chOff x="0" y="0"/>
            <a:chExt cx="10925087" cy="7497486"/>
          </a:xfrm>
        </p:grpSpPr>
        <p:pic>
          <p:nvPicPr>
            <p:cNvPr id="553" name="canstockphoto20553673.jpg" descr="canstockphoto20553673.jpg"/>
            <p:cNvPicPr>
              <a:picLocks noChangeAspect="1"/>
            </p:cNvPicPr>
            <p:nvPr/>
          </p:nvPicPr>
          <p:blipFill>
            <a:blip r:embed="rId3">
              <a:extLst/>
            </a:blip>
            <a:stretch>
              <a:fillRect/>
            </a:stretch>
          </p:blipFill>
          <p:spPr>
            <a:xfrm>
              <a:off x="215900" y="139700"/>
              <a:ext cx="10493288" cy="6938687"/>
            </a:xfrm>
            <a:prstGeom prst="rect">
              <a:avLst/>
            </a:prstGeom>
            <a:ln w="12700" cap="flat">
              <a:noFill/>
              <a:miter lim="400000"/>
            </a:ln>
            <a:effectLst/>
          </p:spPr>
        </p:pic>
        <p:pic>
          <p:nvPicPr>
            <p:cNvPr id="554" name="canstockphoto20553673.jpg" descr="canstockphoto20553673.jpg"/>
            <p:cNvPicPr>
              <a:picLocks noChangeAspect="1"/>
            </p:cNvPicPr>
            <p:nvPr/>
          </p:nvPicPr>
          <p:blipFill>
            <a:blip r:embed="rId4">
              <a:extLst/>
            </a:blip>
            <a:stretch>
              <a:fillRect/>
            </a:stretch>
          </p:blipFill>
          <p:spPr>
            <a:xfrm>
              <a:off x="0" y="0"/>
              <a:ext cx="10925088" cy="7497487"/>
            </a:xfrm>
            <a:prstGeom prst="rect">
              <a:avLst/>
            </a:prstGeom>
            <a:ln w="12700" cap="flat">
              <a:noFill/>
              <a:miter lim="400000"/>
            </a:ln>
            <a:effectLst/>
          </p:spPr>
        </p:pic>
      </p:grpSp>
      <p:sp>
        <p:nvSpPr>
          <p:cNvPr id="556" name="Shape 191"/>
          <p:cNvSpPr txBox="1"/>
          <p:nvPr/>
        </p:nvSpPr>
        <p:spPr>
          <a:xfrm>
            <a:off x="844981" y="1029766"/>
            <a:ext cx="12260496" cy="12348800"/>
          </a:xfrm>
          <a:prstGeom prst="rect">
            <a:avLst/>
          </a:prstGeom>
          <a:ln w="12700">
            <a:miter lim="400000"/>
          </a:ln>
          <a:extLst>
            <a:ext uri="{C572A759-6A51-4108-AA02-DFA0A04FC94B}">
              <ma14:wrappingTextBoxFlag xmlns:ma14="http://schemas.microsoft.com/office/mac/drawingml/2011/main" val="1"/>
            </a:ext>
          </a:extLst>
        </p:spPr>
        <p:txBody>
          <a:bodyPr lIns="101598" tIns="101598" rIns="101598" bIns="101598" anchor="ctr">
            <a:spAutoFit/>
          </a:bodyPr>
          <a:lstStyle/>
          <a:p>
            <a:pPr marR="57148" indent="40639" algn="l" defTabSz="1285875">
              <a:defRPr b="1" sz="7400">
                <a:uFill>
                  <a:solidFill>
                    <a:srgbClr val="000000"/>
                  </a:solidFill>
                </a:uFill>
                <a:latin typeface="Arial"/>
                <a:ea typeface="Arial"/>
                <a:cs typeface="Arial"/>
                <a:sym typeface="Arial"/>
              </a:defRPr>
            </a:pPr>
            <a:r>
              <a:t>Los niños que desarrollan un Patrón Relacional Ansioso habitualmente, suelen tener cuidadores que fueron percibidos y experimentados como</a:t>
            </a:r>
            <a:r>
              <a:rPr i="1"/>
              <a:t> </a:t>
            </a:r>
            <a:r>
              <a:rPr i="1" u="sng"/>
              <a:t>Impredeciblemente Responsivos.</a:t>
            </a:r>
            <a:endParaRPr i="1" u="sng"/>
          </a:p>
          <a:p>
            <a:pPr marR="57148" indent="40639" defTabSz="1285875">
              <a:defRPr sz="7000">
                <a:uFill>
                  <a:solidFill>
                    <a:srgbClr val="000000"/>
                  </a:solidFill>
                </a:uFill>
                <a:latin typeface="Times New Roman"/>
                <a:ea typeface="Times New Roman"/>
                <a:cs typeface="Times New Roman"/>
                <a:sym typeface="Times New Roman"/>
              </a:defRPr>
            </a:pPr>
            <a:r>
              <a:t>                          </a:t>
            </a:r>
            <a:endParaRPr b="1"/>
          </a:p>
          <a:p>
            <a:pPr marR="57148" indent="40639" algn="r" defTabSz="1285875">
              <a:defRPr b="1" sz="8600">
                <a:uFill>
                  <a:solidFill>
                    <a:srgbClr val="000000"/>
                  </a:solidFill>
                </a:uFill>
                <a:latin typeface="Times New Roman"/>
                <a:ea typeface="Times New Roman"/>
                <a:cs typeface="Times New Roman"/>
                <a:sym typeface="Times New Roman"/>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60" name="Shape 193"/>
          <p:cNvSpPr txBox="1"/>
          <p:nvPr>
            <p:ph type="title"/>
          </p:nvPr>
        </p:nvSpPr>
        <p:spPr>
          <a:xfrm>
            <a:off x="1347454" y="800598"/>
            <a:ext cx="16190960" cy="12394204"/>
          </a:xfrm>
          <a:prstGeom prst="rect">
            <a:avLst/>
          </a:prstGeom>
          <a:solidFill>
            <a:srgbClr val="1497FC"/>
          </a:solidFill>
        </p:spPr>
        <p:txBody>
          <a:bodyPr/>
          <a:lstStyle/>
          <a:p>
            <a:pPr algn="l">
              <a:spcBef>
                <a:spcPts val="900"/>
              </a:spcBef>
              <a:defRPr b="1" sz="7000"/>
            </a:pPr>
            <a:r>
              <a:t>Tienden a formar relaciones  dependientes y pegajosas.</a:t>
            </a:r>
          </a:p>
          <a:p>
            <a:pPr algn="l">
              <a:spcBef>
                <a:spcPts val="900"/>
              </a:spcBef>
              <a:defRPr b="1" sz="7000"/>
            </a:pPr>
          </a:p>
          <a:p>
            <a:pPr algn="l">
              <a:spcBef>
                <a:spcPts val="900"/>
              </a:spcBef>
              <a:defRPr b="1" sz="7000"/>
            </a:pPr>
          </a:p>
          <a:p>
            <a:pPr algn="l">
              <a:spcBef>
                <a:spcPts val="900"/>
              </a:spcBef>
              <a:defRPr b="1" sz="7000"/>
            </a:pPr>
            <a:r>
              <a:t>A menudo  hacen demandas </a:t>
            </a:r>
          </a:p>
          <a:p>
            <a:pPr algn="l">
              <a:spcBef>
                <a:spcPts val="900"/>
              </a:spcBef>
              <a:defRPr b="1" sz="7000"/>
            </a:pPr>
            <a:r>
              <a:t>emocionales -no razonables- </a:t>
            </a:r>
          </a:p>
          <a:p>
            <a:pPr algn="l">
              <a:spcBef>
                <a:spcPts val="900"/>
              </a:spcBef>
              <a:defRPr b="1" sz="7000"/>
            </a:pPr>
            <a:r>
              <a:t> requiriendo seguridad,                         seguridad  y  apoyo.</a:t>
            </a:r>
          </a:p>
        </p:txBody>
      </p:sp>
      <p:sp>
        <p:nvSpPr>
          <p:cNvPr id="561" name="Shape 194"/>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64" name="canstockphoto21302614.jpg"/>
          <p:cNvGrpSpPr/>
          <p:nvPr/>
        </p:nvGrpSpPr>
        <p:grpSpPr>
          <a:xfrm>
            <a:off x="14855816" y="2435580"/>
            <a:ext cx="8365540" cy="9124240"/>
            <a:chOff x="0" y="0"/>
            <a:chExt cx="8365538" cy="9124239"/>
          </a:xfrm>
        </p:grpSpPr>
        <p:pic>
          <p:nvPicPr>
            <p:cNvPr id="562" name="canstockphoto21302614.jpg" descr="canstockphoto21302614.jpg"/>
            <p:cNvPicPr>
              <a:picLocks noChangeAspect="1"/>
            </p:cNvPicPr>
            <p:nvPr/>
          </p:nvPicPr>
          <p:blipFill>
            <a:blip r:embed="rId3">
              <a:extLst/>
            </a:blip>
            <a:stretch>
              <a:fillRect/>
            </a:stretch>
          </p:blipFill>
          <p:spPr>
            <a:xfrm>
              <a:off x="215899" y="139699"/>
              <a:ext cx="7933739" cy="8565440"/>
            </a:xfrm>
            <a:prstGeom prst="rect">
              <a:avLst/>
            </a:prstGeom>
            <a:ln w="12700" cap="flat">
              <a:noFill/>
              <a:miter lim="400000"/>
            </a:ln>
            <a:effectLst/>
          </p:spPr>
        </p:pic>
        <p:pic>
          <p:nvPicPr>
            <p:cNvPr id="563" name="canstockphoto21302614.jpg" descr="canstockphoto21302614.jpg"/>
            <p:cNvPicPr>
              <a:picLocks noChangeAspect="1"/>
            </p:cNvPicPr>
            <p:nvPr/>
          </p:nvPicPr>
          <p:blipFill>
            <a:blip r:embed="rId4">
              <a:extLst/>
            </a:blip>
            <a:stretch>
              <a:fillRect/>
            </a:stretch>
          </p:blipFill>
          <p:spPr>
            <a:xfrm>
              <a:off x="-1" y="-1"/>
              <a:ext cx="8365539" cy="912424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14:rippl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197"/>
          <p:cNvSpPr txBox="1"/>
          <p:nvPr>
            <p:ph type="title"/>
          </p:nvPr>
        </p:nvSpPr>
        <p:spPr>
          <a:xfrm>
            <a:off x="-104029" y="-37524"/>
            <a:ext cx="25400000" cy="4238246"/>
          </a:xfrm>
          <a:prstGeom prst="rect">
            <a:avLst/>
          </a:prstGeom>
          <a:solidFill>
            <a:srgbClr val="1497FC"/>
          </a:solidFill>
        </p:spPr>
        <p:txBody>
          <a:bodyPr/>
          <a:lstStyle>
            <a:lvl1pPr>
              <a:defRPr b="1" sz="7400"/>
            </a:lvl1pPr>
          </a:lstStyle>
          <a:p>
            <a:pPr/>
            <a:r>
              <a:t>A menudo se muestran pasivos y/o abrumados                                     en las relaciones íntimas.</a:t>
            </a:r>
          </a:p>
        </p:txBody>
      </p:sp>
      <p:sp>
        <p:nvSpPr>
          <p:cNvPr id="569" name="Shape 198"/>
          <p:cNvSpPr txBox="1"/>
          <p:nvPr>
            <p:ph type="body" idx="1"/>
          </p:nvPr>
        </p:nvSpPr>
        <p:spPr>
          <a:xfrm>
            <a:off x="-104030" y="4113409"/>
            <a:ext cx="25425404" cy="9687242"/>
          </a:xfrm>
          <a:prstGeom prst="rect">
            <a:avLst/>
          </a:prstGeom>
          <a:solidFill>
            <a:srgbClr val="1497FC"/>
          </a:solidFill>
        </p:spPr>
        <p:txBody>
          <a:bodyPr/>
          <a:lstStyle/>
          <a:p>
            <a:pPr/>
          </a:p>
        </p:txBody>
      </p:sp>
      <p:sp>
        <p:nvSpPr>
          <p:cNvPr id="570" name="Shape 199"/>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73" name="canstockphoto22224372.jpg"/>
          <p:cNvGrpSpPr/>
          <p:nvPr/>
        </p:nvGrpSpPr>
        <p:grpSpPr>
          <a:xfrm>
            <a:off x="6537675" y="4311456"/>
            <a:ext cx="12116597" cy="8343798"/>
            <a:chOff x="0" y="0"/>
            <a:chExt cx="12116596" cy="8343796"/>
          </a:xfrm>
        </p:grpSpPr>
        <p:pic>
          <p:nvPicPr>
            <p:cNvPr id="571" name="canstockphoto22224372.jpg" descr="canstockphoto22224372.jpg"/>
            <p:cNvPicPr>
              <a:picLocks noChangeAspect="1"/>
            </p:cNvPicPr>
            <p:nvPr/>
          </p:nvPicPr>
          <p:blipFill>
            <a:blip r:embed="rId3">
              <a:extLst/>
            </a:blip>
            <a:stretch>
              <a:fillRect/>
            </a:stretch>
          </p:blipFill>
          <p:spPr>
            <a:xfrm>
              <a:off x="215900" y="139699"/>
              <a:ext cx="11684797" cy="7784998"/>
            </a:xfrm>
            <a:prstGeom prst="rect">
              <a:avLst/>
            </a:prstGeom>
            <a:ln w="12700" cap="flat">
              <a:noFill/>
              <a:miter lim="400000"/>
            </a:ln>
            <a:effectLst/>
          </p:spPr>
        </p:pic>
        <p:pic>
          <p:nvPicPr>
            <p:cNvPr id="572" name="canstockphoto22224372.jpg" descr="canstockphoto22224372.jpg"/>
            <p:cNvPicPr>
              <a:picLocks noChangeAspect="1"/>
            </p:cNvPicPr>
            <p:nvPr/>
          </p:nvPicPr>
          <p:blipFill>
            <a:blip r:embed="rId4">
              <a:extLst/>
            </a:blip>
            <a:stretch>
              <a:fillRect/>
            </a:stretch>
          </p:blipFill>
          <p:spPr>
            <a:xfrm>
              <a:off x="0" y="-1"/>
              <a:ext cx="12116597" cy="8343798"/>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cover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B001"/>
        </a:solidFill>
      </p:bgPr>
    </p:bg>
    <p:spTree>
      <p:nvGrpSpPr>
        <p:cNvPr id="1" name=""/>
        <p:cNvGrpSpPr/>
        <p:nvPr/>
      </p:nvGrpSpPr>
      <p:grpSpPr>
        <a:xfrm>
          <a:off x="0" y="0"/>
          <a:ext cx="0" cy="0"/>
          <a:chOff x="0" y="0"/>
          <a:chExt cx="0" cy="0"/>
        </a:xfrm>
      </p:grpSpPr>
      <p:sp>
        <p:nvSpPr>
          <p:cNvPr id="186" name="El contacto interpersonal es el medio por el que se satisfacen las necesidades relacionales."/>
          <p:cNvSpPr txBox="1"/>
          <p:nvPr>
            <p:ph type="ctrTitle"/>
          </p:nvPr>
        </p:nvSpPr>
        <p:spPr>
          <a:xfrm>
            <a:off x="962025" y="612775"/>
            <a:ext cx="22860000" cy="4445000"/>
          </a:xfrm>
          <a:prstGeom prst="rect">
            <a:avLst/>
          </a:prstGeom>
          <a:solidFill>
            <a:srgbClr val="B1FE91"/>
          </a:solidFill>
          <a:ln w="127000">
            <a:solidFill>
              <a:srgbClr val="000000"/>
            </a:solidFill>
          </a:ln>
        </p:spPr>
        <p:txBody>
          <a:bodyPr/>
          <a:lstStyle>
            <a:lvl1pPr>
              <a:defRPr b="1" sz="7500">
                <a:latin typeface="Arial"/>
                <a:ea typeface="Arial"/>
                <a:cs typeface="Arial"/>
                <a:sym typeface="Arial"/>
              </a:defRPr>
            </a:lvl1pPr>
          </a:lstStyle>
          <a:p>
            <a:pPr/>
            <a:r>
              <a:t>El contacto interpersonal es el medio por el que se satisfacen las necesidades relacionales.</a:t>
            </a:r>
          </a:p>
        </p:txBody>
      </p:sp>
      <p:sp>
        <p:nvSpPr>
          <p:cNvPr id="187"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0" name="canstockphoto2092162.jpg"/>
          <p:cNvGrpSpPr/>
          <p:nvPr/>
        </p:nvGrpSpPr>
        <p:grpSpPr>
          <a:xfrm>
            <a:off x="5605247" y="4894845"/>
            <a:ext cx="13173507" cy="9047965"/>
            <a:chOff x="0" y="0"/>
            <a:chExt cx="13173505" cy="9047964"/>
          </a:xfrm>
        </p:grpSpPr>
        <p:pic>
          <p:nvPicPr>
            <p:cNvPr id="188" name="canstockphoto2092162.jpg" descr="canstockphoto2092162.jpg"/>
            <p:cNvPicPr>
              <a:picLocks noChangeAspect="1"/>
            </p:cNvPicPr>
            <p:nvPr/>
          </p:nvPicPr>
          <p:blipFill>
            <a:blip r:embed="rId3">
              <a:extLst/>
            </a:blip>
            <a:stretch>
              <a:fillRect/>
            </a:stretch>
          </p:blipFill>
          <p:spPr>
            <a:xfrm>
              <a:off x="215900" y="139699"/>
              <a:ext cx="12741707" cy="8489166"/>
            </a:xfrm>
            <a:prstGeom prst="rect">
              <a:avLst/>
            </a:prstGeom>
            <a:ln w="12700" cap="flat">
              <a:noFill/>
              <a:miter lim="400000"/>
            </a:ln>
            <a:effectLst/>
          </p:spPr>
        </p:pic>
        <p:pic>
          <p:nvPicPr>
            <p:cNvPr id="189" name="canstockphoto2092162.jpg" descr="canstockphoto2092162.jpg"/>
            <p:cNvPicPr>
              <a:picLocks noChangeAspect="1"/>
            </p:cNvPicPr>
            <p:nvPr/>
          </p:nvPicPr>
          <p:blipFill>
            <a:blip r:embed="rId4">
              <a:extLst/>
            </a:blip>
            <a:stretch>
              <a:fillRect/>
            </a:stretch>
          </p:blipFill>
          <p:spPr>
            <a:xfrm>
              <a:off x="0" y="-1"/>
              <a:ext cx="13173507" cy="904796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202"/>
          <p:cNvSpPr txBox="1"/>
          <p:nvPr>
            <p:ph type="title"/>
          </p:nvPr>
        </p:nvSpPr>
        <p:spPr>
          <a:xfrm>
            <a:off x="-47767" y="-690863"/>
            <a:ext cx="24479534" cy="7891389"/>
          </a:xfrm>
          <a:prstGeom prst="rect">
            <a:avLst/>
          </a:prstGeom>
          <a:solidFill>
            <a:srgbClr val="1497FC"/>
          </a:solidFill>
        </p:spPr>
        <p:txBody>
          <a:bodyPr/>
          <a:lstStyle/>
          <a:p>
            <a:pPr>
              <a:defRPr b="1" sz="7400"/>
            </a:pPr>
            <a:r>
              <a:t>Las personas con Patrones Relacionales Ansiosos tienen un miedo característico : </a:t>
            </a:r>
          </a:p>
          <a:p>
            <a:pPr>
              <a:defRPr b="1" sz="7400"/>
            </a:pPr>
            <a:r>
              <a:t>el</a:t>
            </a:r>
            <a:r>
              <a:rPr i="1"/>
              <a:t> </a:t>
            </a:r>
            <a:r>
              <a:rPr i="1" u="sng"/>
              <a:t>Implícito Temor al Abandono</a:t>
            </a:r>
            <a:r>
              <a:rPr i="1"/>
              <a:t>.</a:t>
            </a:r>
          </a:p>
        </p:txBody>
      </p:sp>
      <p:sp>
        <p:nvSpPr>
          <p:cNvPr id="578" name="Shape 203"/>
          <p:cNvSpPr txBox="1"/>
          <p:nvPr>
            <p:ph type="body" idx="1"/>
          </p:nvPr>
        </p:nvSpPr>
        <p:spPr>
          <a:xfrm>
            <a:off x="-43746" y="6487750"/>
            <a:ext cx="24471492" cy="7456735"/>
          </a:xfrm>
          <a:prstGeom prst="rect">
            <a:avLst/>
          </a:prstGeom>
          <a:solidFill>
            <a:srgbClr val="1497FC"/>
          </a:solidFill>
        </p:spPr>
        <p:txBody>
          <a:bodyPr/>
          <a:lstStyle/>
          <a:p>
            <a:pPr/>
          </a:p>
        </p:txBody>
      </p:sp>
      <p:sp>
        <p:nvSpPr>
          <p:cNvPr id="579" name="Shape 204"/>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82" name="canstockphoto0218526.jpg"/>
          <p:cNvGrpSpPr/>
          <p:nvPr/>
        </p:nvGrpSpPr>
        <p:grpSpPr>
          <a:xfrm>
            <a:off x="6380053" y="5834979"/>
            <a:ext cx="11623894" cy="8015534"/>
            <a:chOff x="0" y="0"/>
            <a:chExt cx="11623893" cy="8015532"/>
          </a:xfrm>
        </p:grpSpPr>
        <p:pic>
          <p:nvPicPr>
            <p:cNvPr id="580" name="canstockphoto0218526.jpg" descr="canstockphoto0218526.jpg"/>
            <p:cNvPicPr>
              <a:picLocks noChangeAspect="1"/>
            </p:cNvPicPr>
            <p:nvPr/>
          </p:nvPicPr>
          <p:blipFill>
            <a:blip r:embed="rId3">
              <a:extLst/>
            </a:blip>
            <a:stretch>
              <a:fillRect/>
            </a:stretch>
          </p:blipFill>
          <p:spPr>
            <a:xfrm>
              <a:off x="215899" y="139700"/>
              <a:ext cx="11192095" cy="7456733"/>
            </a:xfrm>
            <a:prstGeom prst="rect">
              <a:avLst/>
            </a:prstGeom>
            <a:ln w="12700" cap="flat">
              <a:noFill/>
              <a:miter lim="400000"/>
            </a:ln>
            <a:effectLst/>
          </p:spPr>
        </p:pic>
        <p:pic>
          <p:nvPicPr>
            <p:cNvPr id="581" name="canstockphoto0218526.jpg" descr="canstockphoto0218526.jpg"/>
            <p:cNvPicPr>
              <a:picLocks noChangeAspect="1"/>
            </p:cNvPicPr>
            <p:nvPr/>
          </p:nvPicPr>
          <p:blipFill>
            <a:blip r:embed="rId4">
              <a:extLst/>
            </a:blip>
            <a:stretch>
              <a:fillRect/>
            </a:stretch>
          </p:blipFill>
          <p:spPr>
            <a:xfrm>
              <a:off x="-1" y="0"/>
              <a:ext cx="11623895" cy="8015533"/>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r" isContent="0" isInverted="1"/>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86" name="Shape 207"/>
          <p:cNvSpPr txBox="1"/>
          <p:nvPr>
            <p:ph type="title"/>
          </p:nvPr>
        </p:nvSpPr>
        <p:spPr>
          <a:xfrm>
            <a:off x="1715218" y="-518907"/>
            <a:ext cx="12689417" cy="13716002"/>
          </a:xfrm>
          <a:prstGeom prst="rect">
            <a:avLst/>
          </a:prstGeom>
        </p:spPr>
        <p:txBody>
          <a:bodyPr/>
          <a:lstStyle/>
          <a:p>
            <a:pPr algn="l">
              <a:defRPr b="1" sz="6800"/>
            </a:pPr>
            <a:r>
              <a:t>Los niños que desarrollan</a:t>
            </a:r>
          </a:p>
          <a:p>
            <a:pPr algn="l">
              <a:defRPr b="1" sz="6800"/>
            </a:pPr>
            <a:r>
              <a:t>Patrones de Apego Evitativo suelen tener padres que </a:t>
            </a:r>
          </a:p>
          <a:p>
            <a:pPr algn="l">
              <a:defRPr b="1" sz="6800"/>
            </a:pPr>
            <a:r>
              <a:t>fueron experimentados                         y percibidos como </a:t>
            </a:r>
          </a:p>
          <a:p>
            <a:pPr algn="l">
              <a:defRPr b="1" sz="6800"/>
            </a:pPr>
          </a:p>
          <a:p>
            <a:pPr algn="l">
              <a:defRPr b="1" sz="6800"/>
            </a:pPr>
            <a:r>
              <a:rPr i="1" sz="7500" u="sng"/>
              <a:t>Predeciblemente Insensibles: predeciblemente no responsivos .</a:t>
            </a:r>
          </a:p>
        </p:txBody>
      </p:sp>
      <p:sp>
        <p:nvSpPr>
          <p:cNvPr id="587" name="Shape 208"/>
          <p:cNvSpPr txBox="1"/>
          <p:nvPr>
            <p:ph type="body" sz="half" idx="1"/>
          </p:nvPr>
        </p:nvSpPr>
        <p:spPr>
          <a:xfrm>
            <a:off x="13668466" y="-1607342"/>
            <a:ext cx="7369842" cy="13504514"/>
          </a:xfrm>
          <a:prstGeom prst="rect">
            <a:avLst/>
          </a:prstGeom>
        </p:spPr>
        <p:txBody>
          <a:bodyPr/>
          <a:lstStyle/>
          <a:p>
            <a:pPr/>
          </a:p>
        </p:txBody>
      </p:sp>
      <p:sp>
        <p:nvSpPr>
          <p:cNvPr id="588" name="Shape 209"/>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91" name="canstockphoto27420356.jpg"/>
          <p:cNvGrpSpPr/>
          <p:nvPr/>
        </p:nvGrpSpPr>
        <p:grpSpPr>
          <a:xfrm>
            <a:off x="15349247" y="1511516"/>
            <a:ext cx="7369844" cy="10972370"/>
            <a:chOff x="0" y="0"/>
            <a:chExt cx="7369842" cy="10972369"/>
          </a:xfrm>
        </p:grpSpPr>
        <p:pic>
          <p:nvPicPr>
            <p:cNvPr id="589" name="canstockphoto27420356.jpg" descr="canstockphoto27420356.jpg"/>
            <p:cNvPicPr>
              <a:picLocks noChangeAspect="1"/>
            </p:cNvPicPr>
            <p:nvPr/>
          </p:nvPicPr>
          <p:blipFill>
            <a:blip r:embed="rId3">
              <a:extLst/>
            </a:blip>
            <a:stretch>
              <a:fillRect/>
            </a:stretch>
          </p:blipFill>
          <p:spPr>
            <a:xfrm>
              <a:off x="215900" y="139700"/>
              <a:ext cx="6938043" cy="10413570"/>
            </a:xfrm>
            <a:prstGeom prst="rect">
              <a:avLst/>
            </a:prstGeom>
            <a:ln w="12700" cap="flat">
              <a:noFill/>
              <a:miter lim="400000"/>
            </a:ln>
            <a:effectLst/>
          </p:spPr>
        </p:pic>
        <p:pic>
          <p:nvPicPr>
            <p:cNvPr id="590" name="canstockphoto27420356.jpg" descr="canstockphoto27420356.jpg"/>
            <p:cNvPicPr>
              <a:picLocks noChangeAspect="1"/>
            </p:cNvPicPr>
            <p:nvPr/>
          </p:nvPicPr>
          <p:blipFill>
            <a:blip r:embed="rId4">
              <a:extLst/>
            </a:blip>
            <a:stretch>
              <a:fillRect/>
            </a:stretch>
          </p:blipFill>
          <p:spPr>
            <a:xfrm>
              <a:off x="0" y="0"/>
              <a:ext cx="7369843" cy="1097237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r" isContent="0" isInverted="1"/>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595" name="Shape 217"/>
          <p:cNvSpPr txBox="1"/>
          <p:nvPr>
            <p:ph type="title"/>
          </p:nvPr>
        </p:nvSpPr>
        <p:spPr>
          <a:xfrm>
            <a:off x="2785781" y="28607"/>
            <a:ext cx="18288002" cy="4114802"/>
          </a:xfrm>
          <a:prstGeom prst="rect">
            <a:avLst/>
          </a:prstGeom>
          <a:solidFill>
            <a:srgbClr val="1497FC"/>
          </a:solidFill>
        </p:spPr>
        <p:txBody>
          <a:bodyPr/>
          <a:lstStyle/>
          <a:p>
            <a:pPr>
              <a:defRPr b="1" sz="7400"/>
            </a:pPr>
            <a:r>
              <a:t>Es muy posible que  inhiban su tristeza y el miedo </a:t>
            </a:r>
          </a:p>
          <a:p>
            <a:pPr>
              <a:defRPr b="1" sz="7400"/>
            </a:pPr>
            <a:r>
              <a:t>y/o  que exageren el enfado y el asco.</a:t>
            </a:r>
          </a:p>
        </p:txBody>
      </p:sp>
      <p:sp>
        <p:nvSpPr>
          <p:cNvPr id="596" name="Shape 218"/>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599" name="canstockphoto1250137.jpg"/>
          <p:cNvGrpSpPr/>
          <p:nvPr/>
        </p:nvGrpSpPr>
        <p:grpSpPr>
          <a:xfrm>
            <a:off x="5840468" y="4331782"/>
            <a:ext cx="12178630" cy="8385129"/>
            <a:chOff x="0" y="0"/>
            <a:chExt cx="12178629" cy="8385127"/>
          </a:xfrm>
        </p:grpSpPr>
        <p:pic>
          <p:nvPicPr>
            <p:cNvPr id="597" name="canstockphoto1250137.jpg" descr="canstockphoto1250137.jpg"/>
            <p:cNvPicPr>
              <a:picLocks noChangeAspect="1"/>
            </p:cNvPicPr>
            <p:nvPr/>
          </p:nvPicPr>
          <p:blipFill>
            <a:blip r:embed="rId3">
              <a:extLst/>
            </a:blip>
            <a:stretch>
              <a:fillRect/>
            </a:stretch>
          </p:blipFill>
          <p:spPr>
            <a:xfrm>
              <a:off x="215900" y="139700"/>
              <a:ext cx="11746830" cy="7826328"/>
            </a:xfrm>
            <a:prstGeom prst="rect">
              <a:avLst/>
            </a:prstGeom>
            <a:ln w="12700" cap="flat">
              <a:noFill/>
              <a:miter lim="400000"/>
            </a:ln>
            <a:effectLst/>
          </p:spPr>
        </p:pic>
        <p:pic>
          <p:nvPicPr>
            <p:cNvPr id="598" name="canstockphoto1250137.jpg" descr="canstockphoto1250137.jpg"/>
            <p:cNvPicPr>
              <a:picLocks noChangeAspect="1"/>
            </p:cNvPicPr>
            <p:nvPr/>
          </p:nvPicPr>
          <p:blipFill>
            <a:blip r:embed="rId4">
              <a:extLst/>
            </a:blip>
            <a:stretch>
              <a:fillRect/>
            </a:stretch>
          </p:blipFill>
          <p:spPr>
            <a:xfrm>
              <a:off x="0" y="0"/>
              <a:ext cx="12178630" cy="8385128"/>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r" isContent="0" isInverted="1"/>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603" name="Shape 221"/>
          <p:cNvSpPr txBox="1"/>
          <p:nvPr>
            <p:ph type="title"/>
          </p:nvPr>
        </p:nvSpPr>
        <p:spPr>
          <a:xfrm>
            <a:off x="3259986" y="-3807117"/>
            <a:ext cx="19050002" cy="13414352"/>
          </a:xfrm>
          <a:prstGeom prst="rect">
            <a:avLst/>
          </a:prstGeom>
        </p:spPr>
        <p:txBody>
          <a:bodyPr/>
          <a:lstStyle>
            <a:lvl1pPr algn="l">
              <a:spcBef>
                <a:spcPts val="900"/>
              </a:spcBef>
              <a:defRPr b="1" sz="6800"/>
            </a:lvl1pPr>
          </a:lstStyle>
          <a:p>
            <a:pPr/>
            <a:r>
              <a:t>Pueden ser despreciativos, desdeñosos ante las expresiones  de ternura, de afecto y vulnerabilidad, así como ante cualquier signo de necesidad en uno mismo o en los demás.</a:t>
            </a:r>
          </a:p>
        </p:txBody>
      </p:sp>
      <p:sp>
        <p:nvSpPr>
          <p:cNvPr id="604" name="Shape 222"/>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607" name="canstockphoto23247582-2.jpg"/>
          <p:cNvGrpSpPr/>
          <p:nvPr/>
        </p:nvGrpSpPr>
        <p:grpSpPr>
          <a:xfrm>
            <a:off x="6919190" y="5021210"/>
            <a:ext cx="11174514" cy="7716134"/>
            <a:chOff x="0" y="0"/>
            <a:chExt cx="11174512" cy="7716133"/>
          </a:xfrm>
        </p:grpSpPr>
        <p:pic>
          <p:nvPicPr>
            <p:cNvPr id="605" name="canstockphoto23247582-2.jpg" descr="canstockphoto23247582-2.jpg"/>
            <p:cNvPicPr>
              <a:picLocks noChangeAspect="1"/>
            </p:cNvPicPr>
            <p:nvPr/>
          </p:nvPicPr>
          <p:blipFill>
            <a:blip r:embed="rId3">
              <a:extLst/>
            </a:blip>
            <a:stretch>
              <a:fillRect/>
            </a:stretch>
          </p:blipFill>
          <p:spPr>
            <a:xfrm>
              <a:off x="215899" y="139700"/>
              <a:ext cx="10742714" cy="7157334"/>
            </a:xfrm>
            <a:prstGeom prst="rect">
              <a:avLst/>
            </a:prstGeom>
            <a:ln w="12700" cap="flat">
              <a:noFill/>
              <a:miter lim="400000"/>
            </a:ln>
            <a:effectLst/>
          </p:spPr>
        </p:pic>
        <p:pic>
          <p:nvPicPr>
            <p:cNvPr id="606" name="canstockphoto23247582-2.jpg" descr="canstockphoto23247582-2.jpg"/>
            <p:cNvPicPr>
              <a:picLocks noChangeAspect="1"/>
            </p:cNvPicPr>
            <p:nvPr/>
          </p:nvPicPr>
          <p:blipFill>
            <a:blip r:embed="rId4">
              <a:extLst/>
            </a:blip>
            <a:stretch>
              <a:fillRect/>
            </a:stretch>
          </p:blipFill>
          <p:spPr>
            <a:xfrm>
              <a:off x="-1" y="0"/>
              <a:ext cx="11174514" cy="7716134"/>
            </a:xfrm>
            <a:prstGeom prst="rect">
              <a:avLst/>
            </a:prstGeom>
            <a:ln w="12700" cap="flat">
              <a:noFill/>
              <a:miter lim="400000"/>
            </a:ln>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2" grpId="1" fill="hold">
                                  <p:stCondLst>
                                    <p:cond delay="0"/>
                                  </p:stCondLst>
                                  <p:iterate type="el" backwards="0">
                                    <p:tmAbs val="0"/>
                                  </p:iterate>
                                  <p:childTnLst>
                                    <p:animEffect filter="wipe(down)" transition="out">
                                      <p:cBhvr>
                                        <p:cTn id="6" dur="2500" fill="hold"/>
                                        <p:tgtEl>
                                          <p:spTgt spid="607"/>
                                        </p:tgtEl>
                                      </p:cBhvr>
                                    </p:animEffect>
                                    <p:set>
                                      <p:cBhvr>
                                        <p:cTn id="7" fill="hold">
                                          <p:stCondLst>
                                            <p:cond delay="2499"/>
                                          </p:stCondLst>
                                        </p:cTn>
                                        <p:tgtEl>
                                          <p:spTgt spid="60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03"/>
                                        </p:tgtEl>
                                        <p:attrNameLst>
                                          <p:attrName>style.visibility</p:attrName>
                                        </p:attrNameLst>
                                      </p:cBhvr>
                                      <p:to>
                                        <p:strVal val="visible"/>
                                      </p:to>
                                    </p:set>
                                    <p:animEffect filter="fade" transition="in">
                                      <p:cBhvr>
                                        <p:cTn id="12"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3" grpId="2"/>
      <p:bldP build="whole" bldLvl="1" animBg="1" rev="0" advAuto="0" spid="607"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hape 225"/>
          <p:cNvSpPr txBox="1"/>
          <p:nvPr>
            <p:ph type="title"/>
          </p:nvPr>
        </p:nvSpPr>
        <p:spPr>
          <a:xfrm>
            <a:off x="-118146" y="-1220147"/>
            <a:ext cx="24620292" cy="7782577"/>
          </a:xfrm>
          <a:prstGeom prst="rect">
            <a:avLst/>
          </a:prstGeom>
          <a:solidFill>
            <a:srgbClr val="1497FC"/>
          </a:solidFill>
        </p:spPr>
        <p:txBody>
          <a:bodyPr/>
          <a:lstStyle/>
          <a:p>
            <a:pPr>
              <a:defRPr b="1" sz="8800"/>
            </a:pPr>
            <a:r>
              <a:t>Las personas con Patrones Relacionales Evitativos tienen un miedo característico:</a:t>
            </a:r>
            <a:r>
              <a:rPr i="1"/>
              <a:t>                                   el I</a:t>
            </a:r>
            <a:r>
              <a:rPr i="1" u="sng"/>
              <a:t>mplícito Temor a la Vulnerabilidad</a:t>
            </a:r>
          </a:p>
        </p:txBody>
      </p:sp>
      <p:sp>
        <p:nvSpPr>
          <p:cNvPr id="612" name="Shape 226"/>
          <p:cNvSpPr txBox="1"/>
          <p:nvPr>
            <p:ph type="body" idx="1"/>
          </p:nvPr>
        </p:nvSpPr>
        <p:spPr>
          <a:xfrm>
            <a:off x="-144402" y="6341019"/>
            <a:ext cx="24534826" cy="7782581"/>
          </a:xfrm>
          <a:prstGeom prst="rect">
            <a:avLst/>
          </a:prstGeom>
          <a:solidFill>
            <a:srgbClr val="1497FC"/>
          </a:solidFill>
        </p:spPr>
        <p:txBody>
          <a:bodyPr/>
          <a:lstStyle/>
          <a:p>
            <a:pPr/>
          </a:p>
        </p:txBody>
      </p:sp>
      <p:sp>
        <p:nvSpPr>
          <p:cNvPr id="613" name="Shape 227"/>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616" name="canstockphoto24628089.jpg"/>
          <p:cNvGrpSpPr/>
          <p:nvPr/>
        </p:nvGrpSpPr>
        <p:grpSpPr>
          <a:xfrm>
            <a:off x="6685564" y="5886683"/>
            <a:ext cx="10874893" cy="7516513"/>
            <a:chOff x="0" y="0"/>
            <a:chExt cx="10874892" cy="7516511"/>
          </a:xfrm>
        </p:grpSpPr>
        <p:pic>
          <p:nvPicPr>
            <p:cNvPr id="614" name="canstockphoto24628089.jpg" descr="canstockphoto24628089.jpg"/>
            <p:cNvPicPr>
              <a:picLocks noChangeAspect="1"/>
            </p:cNvPicPr>
            <p:nvPr/>
          </p:nvPicPr>
          <p:blipFill>
            <a:blip r:embed="rId3">
              <a:extLst/>
            </a:blip>
            <a:stretch>
              <a:fillRect/>
            </a:stretch>
          </p:blipFill>
          <p:spPr>
            <a:xfrm>
              <a:off x="215900" y="139699"/>
              <a:ext cx="10443093" cy="6957713"/>
            </a:xfrm>
            <a:prstGeom prst="rect">
              <a:avLst/>
            </a:prstGeom>
            <a:ln w="12700" cap="flat">
              <a:noFill/>
              <a:miter lim="400000"/>
            </a:ln>
            <a:effectLst/>
          </p:spPr>
        </p:pic>
        <p:pic>
          <p:nvPicPr>
            <p:cNvPr id="615" name="canstockphoto24628089.jpg" descr="canstockphoto24628089.jpg"/>
            <p:cNvPicPr>
              <a:picLocks noChangeAspect="1"/>
            </p:cNvPicPr>
            <p:nvPr/>
          </p:nvPicPr>
          <p:blipFill>
            <a:blip r:embed="rId4">
              <a:extLst/>
            </a:blip>
            <a:stretch>
              <a:fillRect/>
            </a:stretch>
          </p:blipFill>
          <p:spPr>
            <a:xfrm>
              <a:off x="0" y="-1"/>
              <a:ext cx="10874893" cy="751651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lt" backwards="0">
                                    <p:tmAbs val="100"/>
                                  </p:iterate>
                                  <p:childTnLst>
                                    <p:set>
                                      <p:cBhvr>
                                        <p:cTn id="6" fill="hold">
                                          <p:stCondLst>
                                            <p:cond delay="0"/>
                                          </p:stCondLst>
                                        </p:cTn>
                                        <p:tgtEl>
                                          <p:spTgt spid="6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6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1" grpId="1"/>
      <p:bldP build="whole" bldLvl="1" animBg="1" rev="0" advAuto="0" spid="616" grpId="2"/>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230"/>
          <p:cNvSpPr txBox="1"/>
          <p:nvPr>
            <p:ph type="title"/>
          </p:nvPr>
        </p:nvSpPr>
        <p:spPr>
          <a:xfrm>
            <a:off x="-68982" y="-786783"/>
            <a:ext cx="24521964" cy="7963873"/>
          </a:xfrm>
          <a:prstGeom prst="rect">
            <a:avLst/>
          </a:prstGeom>
          <a:solidFill>
            <a:srgbClr val="1497FC"/>
          </a:solidFill>
        </p:spPr>
        <p:txBody>
          <a:bodyPr/>
          <a:lstStyle/>
          <a:p>
            <a:pPr>
              <a:defRPr b="1" sz="6600"/>
            </a:pPr>
            <a:r>
              <a:t>Las personas que desarrollan un Patrón Relacional Desorganizado suelen tener cuidadores que fueros experimentados como </a:t>
            </a:r>
          </a:p>
          <a:p>
            <a:pPr>
              <a:defRPr b="1" i="1" sz="8000" u="sng">
                <a:latin typeface="Times New Roman"/>
                <a:ea typeface="Times New Roman"/>
                <a:cs typeface="Times New Roman"/>
                <a:sym typeface="Times New Roman"/>
              </a:defRPr>
            </a:pPr>
            <a:r>
              <a:rPr sz="6600">
                <a:latin typeface="Arial"/>
                <a:ea typeface="Arial"/>
                <a:cs typeface="Arial"/>
                <a:sym typeface="Arial"/>
              </a:rPr>
              <a:t>P</a:t>
            </a:r>
            <a:r>
              <a:t>redeciblemente abandonicos …Predeciblemente Negligentes y Punitivos.</a:t>
            </a:r>
          </a:p>
        </p:txBody>
      </p:sp>
      <p:sp>
        <p:nvSpPr>
          <p:cNvPr id="621" name="Shape 231"/>
          <p:cNvSpPr txBox="1"/>
          <p:nvPr>
            <p:ph type="body" idx="1"/>
          </p:nvPr>
        </p:nvSpPr>
        <p:spPr>
          <a:xfrm>
            <a:off x="-14911" y="7162200"/>
            <a:ext cx="24413820" cy="6553801"/>
          </a:xfrm>
          <a:prstGeom prst="rect">
            <a:avLst/>
          </a:prstGeom>
          <a:solidFill>
            <a:srgbClr val="1497FC"/>
          </a:solidFill>
        </p:spPr>
        <p:txBody>
          <a:bodyPr/>
          <a:lstStyle/>
          <a:p>
            <a:pPr/>
          </a:p>
        </p:txBody>
      </p:sp>
      <p:sp>
        <p:nvSpPr>
          <p:cNvPr id="622" name="Shape 232"/>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625" name="canstockphoto29440020.jpg"/>
          <p:cNvGrpSpPr/>
          <p:nvPr/>
        </p:nvGrpSpPr>
        <p:grpSpPr>
          <a:xfrm>
            <a:off x="6896598" y="6091269"/>
            <a:ext cx="10590803" cy="7314370"/>
            <a:chOff x="0" y="0"/>
            <a:chExt cx="10590801" cy="7314369"/>
          </a:xfrm>
        </p:grpSpPr>
        <p:pic>
          <p:nvPicPr>
            <p:cNvPr id="623" name="canstockphoto29440020.jpg" descr="canstockphoto29440020.jpg"/>
            <p:cNvPicPr>
              <a:picLocks noChangeAspect="1"/>
            </p:cNvPicPr>
            <p:nvPr/>
          </p:nvPicPr>
          <p:blipFill>
            <a:blip r:embed="rId3">
              <a:extLst/>
            </a:blip>
            <a:stretch>
              <a:fillRect/>
            </a:stretch>
          </p:blipFill>
          <p:spPr>
            <a:xfrm>
              <a:off x="205654" y="133070"/>
              <a:ext cx="10179493" cy="6782088"/>
            </a:xfrm>
            <a:prstGeom prst="rect">
              <a:avLst/>
            </a:prstGeom>
            <a:ln w="12700" cap="flat">
              <a:noFill/>
              <a:miter lim="400000"/>
            </a:ln>
            <a:effectLst/>
          </p:spPr>
        </p:pic>
        <p:pic>
          <p:nvPicPr>
            <p:cNvPr id="624" name="canstockphoto29440020.jpg" descr="canstockphoto29440020.jpg"/>
            <p:cNvPicPr>
              <a:picLocks noChangeAspect="1"/>
            </p:cNvPicPr>
            <p:nvPr/>
          </p:nvPicPr>
          <p:blipFill>
            <a:blip r:embed="rId4">
              <a:extLst/>
            </a:blip>
            <a:stretch>
              <a:fillRect/>
            </a:stretch>
          </p:blipFill>
          <p:spPr>
            <a:xfrm>
              <a:off x="-1" y="0"/>
              <a:ext cx="10590803" cy="731437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629" name="Shape 235"/>
          <p:cNvSpPr txBox="1"/>
          <p:nvPr>
            <p:ph type="title"/>
          </p:nvPr>
        </p:nvSpPr>
        <p:spPr>
          <a:xfrm>
            <a:off x="633844" y="-1317169"/>
            <a:ext cx="17044249" cy="10530039"/>
          </a:xfrm>
          <a:prstGeom prst="rect">
            <a:avLst/>
          </a:prstGeom>
          <a:solidFill>
            <a:srgbClr val="1497FC"/>
          </a:solidFill>
        </p:spPr>
        <p:txBody>
          <a:bodyPr/>
          <a:lstStyle>
            <a:lvl1pPr algn="l">
              <a:spcBef>
                <a:spcPts val="900"/>
              </a:spcBef>
              <a:defRPr b="1" sz="7400"/>
            </a:lvl1pPr>
          </a:lstStyle>
          <a:p>
            <a:pPr/>
            <a:r>
              <a:t>Los Patrones Relacionales Desorganizados revelan la profunda desorientación psicológica causada por un trauma relacional no resuelto y una pérdida significativa de contacto relacional reparador.</a:t>
            </a:r>
          </a:p>
        </p:txBody>
      </p:sp>
      <p:sp>
        <p:nvSpPr>
          <p:cNvPr id="630" name="Shape 236"/>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633" name="canstockphoto3169945.jpg"/>
          <p:cNvGrpSpPr/>
          <p:nvPr/>
        </p:nvGrpSpPr>
        <p:grpSpPr>
          <a:xfrm>
            <a:off x="14291266" y="7005848"/>
            <a:ext cx="10205051" cy="7070229"/>
            <a:chOff x="0" y="0"/>
            <a:chExt cx="10205049" cy="7070228"/>
          </a:xfrm>
        </p:grpSpPr>
        <p:pic>
          <p:nvPicPr>
            <p:cNvPr id="631" name="canstockphoto3169945.jpg" descr="canstockphoto3169945.jpg"/>
            <p:cNvPicPr>
              <a:picLocks noChangeAspect="1"/>
            </p:cNvPicPr>
            <p:nvPr/>
          </p:nvPicPr>
          <p:blipFill>
            <a:blip r:embed="rId3">
              <a:extLst/>
            </a:blip>
            <a:stretch>
              <a:fillRect/>
            </a:stretch>
          </p:blipFill>
          <p:spPr>
            <a:xfrm>
              <a:off x="215899" y="139700"/>
              <a:ext cx="9773250" cy="6511429"/>
            </a:xfrm>
            <a:prstGeom prst="rect">
              <a:avLst/>
            </a:prstGeom>
            <a:ln w="12700" cap="flat">
              <a:noFill/>
              <a:miter lim="400000"/>
            </a:ln>
            <a:effectLst/>
          </p:spPr>
        </p:pic>
        <p:pic>
          <p:nvPicPr>
            <p:cNvPr id="632" name="canstockphoto3169945.jpg" descr="canstockphoto3169945.jpg"/>
            <p:cNvPicPr>
              <a:picLocks noChangeAspect="1"/>
            </p:cNvPicPr>
            <p:nvPr/>
          </p:nvPicPr>
          <p:blipFill>
            <a:blip r:embed="rId4">
              <a:extLst/>
            </a:blip>
            <a:stretch>
              <a:fillRect/>
            </a:stretch>
          </p:blipFill>
          <p:spPr>
            <a:xfrm>
              <a:off x="-1" y="0"/>
              <a:ext cx="10205050" cy="7070229"/>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7BA01"/>
        </a:solidFill>
      </p:bgPr>
    </p:bg>
    <p:spTree>
      <p:nvGrpSpPr>
        <p:cNvPr id="1" name=""/>
        <p:cNvGrpSpPr/>
        <p:nvPr/>
      </p:nvGrpSpPr>
      <p:grpSpPr>
        <a:xfrm>
          <a:off x="0" y="0"/>
          <a:ext cx="0" cy="0"/>
          <a:chOff x="0" y="0"/>
          <a:chExt cx="0" cy="0"/>
        </a:xfrm>
      </p:grpSpPr>
      <p:sp>
        <p:nvSpPr>
          <p:cNvPr id="637" name="Shape 239"/>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sp>
        <p:nvSpPr>
          <p:cNvPr id="638" name="Shape 240"/>
          <p:cNvSpPr txBox="1"/>
          <p:nvPr>
            <p:ph type="body" idx="1"/>
          </p:nvPr>
        </p:nvSpPr>
        <p:spPr>
          <a:xfrm>
            <a:off x="688419" y="2038160"/>
            <a:ext cx="15319997" cy="9639680"/>
          </a:xfrm>
          <a:prstGeom prst="rect">
            <a:avLst/>
          </a:prstGeom>
          <a:solidFill>
            <a:srgbClr val="1497FC"/>
          </a:solidFill>
          <a:ln w="406400">
            <a:solidFill>
              <a:srgbClr val="000000"/>
            </a:solidFill>
          </a:ln>
          <a:effectLst>
            <a:outerShdw sx="100000" sy="100000" kx="0" ky="0" algn="b" rotWithShape="0" blurRad="88900" dist="12700" dir="8100000">
              <a:srgbClr val="FFFFFF">
                <a:alpha val="75000"/>
              </a:srgbClr>
            </a:outerShdw>
          </a:effectLst>
        </p:spPr>
        <p:txBody>
          <a:bodyPr/>
          <a:lstStyle/>
          <a:p>
            <a:pPr algn="l">
              <a:spcBef>
                <a:spcPts val="0"/>
              </a:spcBef>
              <a:defRPr b="1" sz="7000"/>
            </a:pPr>
          </a:p>
          <a:p>
            <a:pPr algn="l">
              <a:spcBef>
                <a:spcPts val="0"/>
              </a:spcBef>
              <a:defRPr b="1" sz="7000"/>
            </a:pPr>
            <a:r>
              <a:t> Los niños que desarrollan un   </a:t>
            </a:r>
          </a:p>
          <a:p>
            <a:pPr algn="l">
              <a:spcBef>
                <a:spcPts val="0"/>
              </a:spcBef>
              <a:defRPr b="1" sz="7000"/>
            </a:pPr>
            <a:r>
              <a:t> Patrón Relacional Desorganizado </a:t>
            </a:r>
          </a:p>
          <a:p>
            <a:pPr algn="l">
              <a:spcBef>
                <a:spcPts val="0"/>
              </a:spcBef>
              <a:defRPr b="1" sz="7000"/>
            </a:pPr>
            <a:r>
              <a:t> experimentan a sus cuidadores </a:t>
            </a:r>
          </a:p>
          <a:p>
            <a:pPr algn="l">
              <a:spcBef>
                <a:spcPts val="0"/>
              </a:spcBef>
              <a:defRPr b="1" sz="7000"/>
            </a:pPr>
            <a:r>
              <a:t> como la única fuente de </a:t>
            </a:r>
          </a:p>
          <a:p>
            <a:pPr algn="l">
              <a:spcBef>
                <a:spcPts val="0"/>
              </a:spcBef>
              <a:defRPr b="1" sz="7000"/>
            </a:pPr>
            <a:r>
              <a:t> satisfacción de sus necesidades  </a:t>
            </a:r>
          </a:p>
          <a:p>
            <a:pPr algn="l">
              <a:spcBef>
                <a:spcPts val="0"/>
              </a:spcBef>
              <a:defRPr b="1" sz="7000"/>
            </a:pPr>
            <a:r>
              <a:t> y, simultáneamente, como una  </a:t>
            </a:r>
          </a:p>
          <a:p>
            <a:pPr algn="l">
              <a:spcBef>
                <a:spcPts val="0"/>
              </a:spcBef>
              <a:defRPr b="1" sz="7000"/>
            </a:pPr>
            <a:r>
              <a:t> fuente de peligro.</a:t>
            </a:r>
            <a:r>
              <a:rPr sz="6400"/>
              <a:t> </a:t>
            </a:r>
          </a:p>
        </p:txBody>
      </p:sp>
      <p:pic>
        <p:nvPicPr>
          <p:cNvPr id="639" name="canstockphoto6807295.jpg" descr="canstockphoto6807295.jpg"/>
          <p:cNvPicPr>
            <a:picLocks noChangeAspect="1"/>
          </p:cNvPicPr>
          <p:nvPr/>
        </p:nvPicPr>
        <p:blipFill>
          <a:blip r:embed="rId3">
            <a:extLst/>
          </a:blip>
          <a:stretch>
            <a:fillRect/>
          </a:stretch>
        </p:blipFill>
        <p:spPr>
          <a:xfrm>
            <a:off x="17183385" y="2122891"/>
            <a:ext cx="6309534" cy="9470217"/>
          </a:xfrm>
          <a:prstGeom prst="rect">
            <a:avLst/>
          </a:prstGeom>
          <a:ln w="406400">
            <a:solidFill>
              <a:srgbClr val="000000"/>
            </a:solidFill>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497FC"/>
        </a:solidFill>
      </p:bgPr>
    </p:bg>
    <p:spTree>
      <p:nvGrpSpPr>
        <p:cNvPr id="1" name=""/>
        <p:cNvGrpSpPr/>
        <p:nvPr/>
      </p:nvGrpSpPr>
      <p:grpSpPr>
        <a:xfrm>
          <a:off x="0" y="0"/>
          <a:ext cx="0" cy="0"/>
          <a:chOff x="0" y="0"/>
          <a:chExt cx="0" cy="0"/>
        </a:xfrm>
      </p:grpSpPr>
      <p:sp>
        <p:nvSpPr>
          <p:cNvPr id="643" name="Shape 243"/>
          <p:cNvSpPr txBox="1"/>
          <p:nvPr>
            <p:ph type="title"/>
          </p:nvPr>
        </p:nvSpPr>
        <p:spPr>
          <a:xfrm>
            <a:off x="857586" y="-471507"/>
            <a:ext cx="17352110" cy="7539891"/>
          </a:xfrm>
          <a:prstGeom prst="rect">
            <a:avLst/>
          </a:prstGeom>
        </p:spPr>
        <p:txBody>
          <a:bodyPr/>
          <a:lstStyle/>
          <a:p>
            <a:pPr algn="l">
              <a:spcBef>
                <a:spcPts val="900"/>
              </a:spcBef>
              <a:defRPr b="1" sz="8400"/>
            </a:pPr>
            <a:r>
              <a:t>Las personas con Patrones Relacionales Desorganizados tienen un miedo fisiológico intenso e </a:t>
            </a:r>
          </a:p>
          <a:p>
            <a:pPr algn="l">
              <a:spcBef>
                <a:spcPts val="900"/>
              </a:spcBef>
              <a:defRPr b="1" sz="8400"/>
            </a:pPr>
            <a:r>
              <a:rPr i="1" u="sng"/>
              <a:t>implícito temor a la violación.</a:t>
            </a:r>
          </a:p>
        </p:txBody>
      </p:sp>
      <p:sp>
        <p:nvSpPr>
          <p:cNvPr id="644" name="Shape 244"/>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grpSp>
        <p:nvGrpSpPr>
          <p:cNvPr id="647" name="canstockphoto2317727.jpg"/>
          <p:cNvGrpSpPr/>
          <p:nvPr/>
        </p:nvGrpSpPr>
        <p:grpSpPr>
          <a:xfrm>
            <a:off x="15700920" y="6644209"/>
            <a:ext cx="8782679" cy="7302133"/>
            <a:chOff x="0" y="0"/>
            <a:chExt cx="8782677" cy="7302132"/>
          </a:xfrm>
        </p:grpSpPr>
        <p:pic>
          <p:nvPicPr>
            <p:cNvPr id="645" name="canstockphoto2317727.jpg" descr="canstockphoto2317727.jpg"/>
            <p:cNvPicPr>
              <a:picLocks noChangeAspect="1"/>
            </p:cNvPicPr>
            <p:nvPr/>
          </p:nvPicPr>
          <p:blipFill>
            <a:blip r:embed="rId3">
              <a:extLst/>
            </a:blip>
            <a:stretch>
              <a:fillRect/>
            </a:stretch>
          </p:blipFill>
          <p:spPr>
            <a:xfrm>
              <a:off x="215900" y="139700"/>
              <a:ext cx="8350878" cy="6743333"/>
            </a:xfrm>
            <a:prstGeom prst="rect">
              <a:avLst/>
            </a:prstGeom>
            <a:ln w="12700" cap="flat">
              <a:noFill/>
              <a:miter lim="400000"/>
            </a:ln>
            <a:effectLst/>
          </p:spPr>
        </p:pic>
        <p:pic>
          <p:nvPicPr>
            <p:cNvPr id="646" name="canstockphoto2317727.jpg" descr="canstockphoto2317727.jpg"/>
            <p:cNvPicPr>
              <a:picLocks noChangeAspect="1"/>
            </p:cNvPicPr>
            <p:nvPr/>
          </p:nvPicPr>
          <p:blipFill>
            <a:blip r:embed="rId4">
              <a:extLst/>
            </a:blip>
            <a:stretch>
              <a:fillRect/>
            </a:stretch>
          </p:blipFill>
          <p:spPr>
            <a:xfrm>
              <a:off x="0" y="0"/>
              <a:ext cx="8782678" cy="7302133"/>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247"/>
          <p:cNvSpPr txBox="1"/>
          <p:nvPr>
            <p:ph type="title"/>
          </p:nvPr>
        </p:nvSpPr>
        <p:spPr>
          <a:xfrm>
            <a:off x="7992243" y="30943"/>
            <a:ext cx="16540325" cy="16369032"/>
          </a:xfrm>
          <a:prstGeom prst="rect">
            <a:avLst/>
          </a:prstGeom>
          <a:solidFill>
            <a:srgbClr val="1497FC"/>
          </a:solidFill>
        </p:spPr>
        <p:txBody>
          <a:bodyPr/>
          <a:lstStyle/>
          <a:p>
            <a:pPr algn="l">
              <a:defRPr b="1" sz="7000"/>
            </a:pPr>
          </a:p>
          <a:p>
            <a:pPr algn="l">
              <a:defRPr b="1" sz="6600"/>
            </a:pPr>
          </a:p>
          <a:p>
            <a:pPr algn="l">
              <a:defRPr b="1" sz="6600"/>
            </a:pPr>
            <a:r>
              <a:t>  Los niños que desarrollan                                          </a:t>
            </a:r>
          </a:p>
          <a:p>
            <a:pPr algn="l">
              <a:defRPr b="1" sz="6600"/>
            </a:pPr>
            <a:r>
              <a:t>  </a:t>
            </a:r>
            <a:r>
              <a:rPr u="sng"/>
              <a:t>Patrones Relacionales Aislados </a:t>
            </a:r>
            <a:r>
              <a:t>                                     </a:t>
            </a:r>
          </a:p>
          <a:p>
            <a:pPr algn="l">
              <a:defRPr b="1" sz="6600"/>
            </a:pPr>
            <a:r>
              <a:t>  suelen tener cuidadores que fueron </a:t>
            </a:r>
          </a:p>
          <a:p>
            <a:pPr algn="l">
              <a:defRPr b="1" sz="6600"/>
            </a:pPr>
            <a:r>
              <a:t>  experimentados como    </a:t>
            </a:r>
          </a:p>
          <a:p>
            <a:pPr algn="l">
              <a:defRPr b="1" sz="6600"/>
            </a:pPr>
            <a:r>
              <a:t>                                </a:t>
            </a:r>
          </a:p>
          <a:p>
            <a:pPr algn="l">
              <a:defRPr b="1" sz="6600"/>
            </a:pPr>
            <a:r>
              <a:t>  </a:t>
            </a:r>
            <a:r>
              <a:rPr i="1" u="sng"/>
              <a:t>Previsiblemente Invasivos y       </a:t>
            </a:r>
            <a:endParaRPr i="1" u="sng"/>
          </a:p>
          <a:p>
            <a:pPr algn="l">
              <a:defRPr b="1" sz="6600"/>
            </a:pPr>
            <a:r>
              <a:rPr i="1"/>
              <a:t>  </a:t>
            </a:r>
            <a:r>
              <a:rPr i="1" u="sng"/>
              <a:t>Controladores.</a:t>
            </a:r>
            <a:endParaRPr i="1" u="sng"/>
          </a:p>
          <a:p>
            <a:pPr algn="l">
              <a:defRPr b="1" sz="7000"/>
            </a:pPr>
            <a:r>
              <a:t> </a:t>
            </a:r>
          </a:p>
          <a:p>
            <a:pPr>
              <a:defRPr b="1" sz="6800"/>
            </a:pPr>
            <a:r>
              <a:rPr sz="7000"/>
              <a:t>Negligente</a:t>
            </a:r>
            <a:r>
              <a:t>s ante las necesidades                        relacionales del niño.</a:t>
            </a:r>
            <a:endParaRPr>
              <a:latin typeface="Times New Roman"/>
              <a:ea typeface="Times New Roman"/>
              <a:cs typeface="Times New Roman"/>
              <a:sym typeface="Times New Roman"/>
            </a:endParaRPr>
          </a:p>
          <a:p>
            <a:pPr algn="l">
              <a:defRPr b="1" sz="7000">
                <a:latin typeface="Times New Roman"/>
                <a:ea typeface="Times New Roman"/>
                <a:cs typeface="Times New Roman"/>
                <a:sym typeface="Times New Roman"/>
              </a:defRPr>
            </a:pPr>
          </a:p>
          <a:p>
            <a:pPr algn="l">
              <a:defRPr b="1" sz="7000">
                <a:latin typeface="Times New Roman"/>
                <a:ea typeface="Times New Roman"/>
                <a:cs typeface="Times New Roman"/>
                <a:sym typeface="Times New Roman"/>
              </a:defRPr>
            </a:pPr>
          </a:p>
        </p:txBody>
      </p:sp>
      <p:sp>
        <p:nvSpPr>
          <p:cNvPr id="652" name="Shape 248"/>
          <p:cNvSpPr txBox="1"/>
          <p:nvPr>
            <p:ph type="body" idx="1"/>
          </p:nvPr>
        </p:nvSpPr>
        <p:spPr>
          <a:xfrm>
            <a:off x="14820025" y="16323687"/>
            <a:ext cx="12138202" cy="14597956"/>
          </a:xfrm>
          <a:prstGeom prst="rect">
            <a:avLst/>
          </a:prstGeom>
        </p:spPr>
        <p:txBody>
          <a:bodyPr/>
          <a:lstStyle/>
          <a:p>
            <a:pPr/>
          </a:p>
        </p:txBody>
      </p:sp>
      <p:sp>
        <p:nvSpPr>
          <p:cNvPr id="653" name="Shape 249"/>
          <p:cNvSpPr txBox="1"/>
          <p:nvPr>
            <p:ph type="sldNum" sz="quarter" idx="4294967295"/>
          </p:nvPr>
        </p:nvSpPr>
        <p:spPr>
          <a:xfrm>
            <a:off x="17781935" y="12496800"/>
            <a:ext cx="554927" cy="548825"/>
          </a:xfrm>
          <a:prstGeom prst="rect">
            <a:avLst/>
          </a:prstGeom>
          <a:extLst>
            <a:ext uri="{C572A759-6A51-4108-AA02-DFA0A04FC94B}">
              <ma14:wrappingTextBoxFlag xmlns:ma14="http://schemas.microsoft.com/office/mac/drawingml/2011/main" val="1"/>
            </a:ext>
          </a:extLst>
        </p:spPr>
        <p:txBody>
          <a:bodyPr lIns="101598" tIns="101598" rIns="101598" bIns="101598"/>
          <a:lstStyle>
            <a:lvl1pPr defTabSz="821530">
              <a:defRPr>
                <a:uFill>
                  <a:solidFill>
                    <a:srgbClr val="000000"/>
                  </a:solidFill>
                </a:uFill>
                <a:latin typeface="Arial"/>
                <a:ea typeface="Arial"/>
                <a:cs typeface="Arial"/>
                <a:sym typeface="Arial"/>
              </a:defRPr>
            </a:lvl1pPr>
          </a:lstStyle>
          <a:p>
            <a:pPr/>
            <a:fld id="{86CB4B4D-7CA3-9044-876B-883B54F8677D}" type="slidenum"/>
          </a:p>
        </p:txBody>
      </p:sp>
      <p:pic>
        <p:nvPicPr>
          <p:cNvPr id="654" name="canstockphoto3932018.jpg" descr="canstockphoto3932018.jpg"/>
          <p:cNvPicPr>
            <a:picLocks noChangeAspect="1"/>
          </p:cNvPicPr>
          <p:nvPr/>
        </p:nvPicPr>
        <p:blipFill>
          <a:blip r:embed="rId3">
            <a:extLst/>
          </a:blip>
          <a:stretch>
            <a:fillRect/>
          </a:stretch>
        </p:blipFill>
        <p:spPr>
          <a:xfrm>
            <a:off x="-678867" y="456730"/>
            <a:ext cx="8529692" cy="128025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B001"/>
        </a:solidFill>
      </p:bgPr>
    </p:bg>
    <p:spTree>
      <p:nvGrpSpPr>
        <p:cNvPr id="1" name=""/>
        <p:cNvGrpSpPr/>
        <p:nvPr/>
      </p:nvGrpSpPr>
      <p:grpSpPr>
        <a:xfrm>
          <a:off x="0" y="0"/>
          <a:ext cx="0" cy="0"/>
          <a:chOff x="0" y="0"/>
          <a:chExt cx="0" cy="0"/>
        </a:xfrm>
      </p:grpSpPr>
      <p:sp>
        <p:nvSpPr>
          <p:cNvPr id="194" name="Nous avons 8 besoins relationnels primaires qui sont présents                               tout au long de notre vie, de la naissance à la mort.…"/>
          <p:cNvSpPr txBox="1"/>
          <p:nvPr>
            <p:ph type="ctrTitle"/>
          </p:nvPr>
        </p:nvSpPr>
        <p:spPr>
          <a:xfrm>
            <a:off x="762000" y="1778000"/>
            <a:ext cx="22860000" cy="10160000"/>
          </a:xfrm>
          <a:prstGeom prst="rect">
            <a:avLst/>
          </a:prstGeom>
          <a:solidFill>
            <a:srgbClr val="89FA4E"/>
          </a:solidFill>
        </p:spPr>
        <p:txBody>
          <a:bodyPr/>
          <a:lstStyle/>
          <a:p>
            <a:pPr defTabSz="690943">
              <a:defRPr sz="4929"/>
            </a:pPr>
          </a:p>
          <a:p>
            <a:pPr defTabSz="690943">
              <a:defRPr b="1" sz="4929">
                <a:latin typeface="+mn-lt"/>
                <a:ea typeface="+mn-ea"/>
                <a:cs typeface="+mn-cs"/>
                <a:sym typeface="Helvetica Neue"/>
              </a:defRPr>
            </a:pPr>
            <a:r>
              <a:t>                   Tenemos 8 Necesidades Relacionales primarias que están presentes a lo largo de toda nuestra vida ,desde el nacimiento hasta la muerte.</a:t>
            </a:r>
          </a:p>
          <a:p>
            <a:pPr defTabSz="690943">
              <a:defRPr b="1" sz="5301">
                <a:latin typeface="+mn-lt"/>
                <a:ea typeface="+mn-ea"/>
                <a:cs typeface="+mn-cs"/>
                <a:sym typeface="Helvetica Neue"/>
              </a:defRPr>
            </a:pPr>
          </a:p>
          <a:p>
            <a:pPr defTabSz="690943">
              <a:defRPr b="1" sz="5301">
                <a:latin typeface="+mn-lt"/>
                <a:ea typeface="+mn-ea"/>
                <a:cs typeface="+mn-cs"/>
                <a:sym typeface="Helvetica Neue"/>
              </a:defRPr>
            </a:pPr>
          </a:p>
          <a:p>
            <a:pPr defTabSz="690943">
              <a:defRPr b="1" sz="4464">
                <a:latin typeface="+mn-lt"/>
                <a:ea typeface="+mn-ea"/>
                <a:cs typeface="+mn-cs"/>
                <a:sym typeface="Helvetica Neue"/>
              </a:defRPr>
            </a:pPr>
            <a:r>
              <a:t>Cada una de estas necesidades requiere de una respuesta que conlleve reciprocidad por parte de un-otro. </a:t>
            </a:r>
          </a:p>
          <a:p>
            <a:pPr defTabSz="690943">
              <a:defRPr b="1" sz="4464">
                <a:latin typeface="+mn-lt"/>
                <a:ea typeface="+mn-ea"/>
                <a:cs typeface="+mn-cs"/>
                <a:sym typeface="Helvetica Neue"/>
              </a:defRPr>
            </a:pPr>
            <a:r>
              <a:t> </a:t>
            </a:r>
          </a:p>
          <a:p>
            <a:pPr defTabSz="690943">
              <a:defRPr b="1" sz="5301">
                <a:latin typeface="+mn-lt"/>
                <a:ea typeface="+mn-ea"/>
                <a:cs typeface="+mn-cs"/>
                <a:sym typeface="Helvetica Neue"/>
              </a:defRPr>
            </a:pPr>
          </a:p>
          <a:p>
            <a:pPr defTabSz="690943">
              <a:defRPr b="1" sz="4929">
                <a:latin typeface="+mn-lt"/>
                <a:ea typeface="+mn-ea"/>
                <a:cs typeface="+mn-cs"/>
                <a:sym typeface="Helvetica Neue"/>
              </a:defRPr>
            </a:pPr>
            <a:r>
              <a:t> La satisfacción de estas necesidades resulta esencial para la salud mental.</a:t>
            </a:r>
          </a:p>
          <a:p>
            <a:pPr defTabSz="690943">
              <a:defRPr b="1" sz="4929">
                <a:latin typeface="+mn-lt"/>
                <a:ea typeface="+mn-ea"/>
                <a:cs typeface="+mn-cs"/>
                <a:sym typeface="Helvetica Neue"/>
              </a:defRPr>
            </a:pPr>
          </a:p>
        </p:txBody>
      </p:sp>
      <p:sp>
        <p:nvSpPr>
          <p:cNvPr id="195"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658" name="Informan de que los cuidadores significativos no estaban en sintonía con sus ritmos fisiológicos,…"/>
          <p:cNvSpPr txBox="1"/>
          <p:nvPr>
            <p:ph type="ctrTitle"/>
          </p:nvPr>
        </p:nvSpPr>
        <p:spPr>
          <a:xfrm>
            <a:off x="1353792" y="1143000"/>
            <a:ext cx="12273395" cy="11430000"/>
          </a:xfrm>
          <a:prstGeom prst="rect">
            <a:avLst/>
          </a:prstGeom>
          <a:solidFill>
            <a:srgbClr val="F7BA01"/>
          </a:solidFill>
        </p:spPr>
        <p:txBody>
          <a:bodyPr/>
          <a:lstStyle/>
          <a:p>
            <a:pPr>
              <a:defRPr b="1" sz="7000">
                <a:latin typeface="Arial"/>
                <a:ea typeface="Arial"/>
                <a:cs typeface="Arial"/>
                <a:sym typeface="Arial"/>
              </a:defRPr>
            </a:pPr>
            <a:r>
              <a:t>Informan de que los cuidadores significativos  estaban en constante asintonía con sus ritmos fisiológicos,   </a:t>
            </a:r>
          </a:p>
          <a:p>
            <a:pPr>
              <a:defRPr b="1" sz="7000">
                <a:latin typeface="Arial"/>
                <a:ea typeface="Arial"/>
                <a:cs typeface="Arial"/>
                <a:sym typeface="Arial"/>
              </a:defRPr>
            </a:pPr>
            <a:r>
              <a:t> malinterpretaban sus expresiones emocionales y </a:t>
            </a:r>
            <a:r>
              <a:rPr i="1" u="sng"/>
              <a:t>eran controladores o invasivos de su </a:t>
            </a:r>
            <a:endParaRPr i="1" u="sng"/>
          </a:p>
          <a:p>
            <a:pPr>
              <a:defRPr b="1" i="1" sz="7000" u="sng">
                <a:latin typeface="Arial"/>
                <a:ea typeface="Arial"/>
                <a:cs typeface="Arial"/>
                <a:sym typeface="Arial"/>
              </a:defRPr>
            </a:pPr>
            <a:r>
              <a:t> sentido de identidad.</a:t>
            </a:r>
          </a:p>
        </p:txBody>
      </p:sp>
      <p:sp>
        <p:nvSpPr>
          <p:cNvPr id="659"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62" name="canstockphoto12023053.jpg"/>
          <p:cNvGrpSpPr/>
          <p:nvPr/>
        </p:nvGrpSpPr>
        <p:grpSpPr>
          <a:xfrm>
            <a:off x="15102884" y="1124164"/>
            <a:ext cx="7885989" cy="11747074"/>
            <a:chOff x="0" y="0"/>
            <a:chExt cx="7885987" cy="11747072"/>
          </a:xfrm>
        </p:grpSpPr>
        <p:pic>
          <p:nvPicPr>
            <p:cNvPr id="660" name="canstockphoto12023053.jpg" descr="canstockphoto12023053.jpg"/>
            <p:cNvPicPr>
              <a:picLocks noChangeAspect="1"/>
            </p:cNvPicPr>
            <p:nvPr/>
          </p:nvPicPr>
          <p:blipFill>
            <a:blip r:embed="rId3">
              <a:extLst/>
            </a:blip>
            <a:stretch>
              <a:fillRect/>
            </a:stretch>
          </p:blipFill>
          <p:spPr>
            <a:xfrm>
              <a:off x="215900" y="139700"/>
              <a:ext cx="7454188" cy="11188273"/>
            </a:xfrm>
            <a:prstGeom prst="rect">
              <a:avLst/>
            </a:prstGeom>
            <a:ln w="12700" cap="flat">
              <a:noFill/>
              <a:miter lim="400000"/>
            </a:ln>
            <a:effectLst/>
          </p:spPr>
        </p:pic>
        <p:pic>
          <p:nvPicPr>
            <p:cNvPr id="661" name="canstockphoto12023053.jpg" descr="canstockphoto12023053.jpg"/>
            <p:cNvPicPr>
              <a:picLocks noChangeAspect="1"/>
            </p:cNvPicPr>
            <p:nvPr/>
          </p:nvPicPr>
          <p:blipFill>
            <a:blip r:embed="rId4">
              <a:extLst/>
            </a:blip>
            <a:stretch>
              <a:fillRect/>
            </a:stretch>
          </p:blipFill>
          <p:spPr>
            <a:xfrm>
              <a:off x="0" y="0"/>
              <a:ext cx="7885988" cy="11747074"/>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666" name="Se ven empujados a un mundo interno por miedo                     a la conexión personal…"/>
          <p:cNvSpPr txBox="1"/>
          <p:nvPr>
            <p:ph type="ctrTitle"/>
          </p:nvPr>
        </p:nvSpPr>
        <p:spPr>
          <a:xfrm>
            <a:off x="1240671" y="2015626"/>
            <a:ext cx="12192003" cy="9684748"/>
          </a:xfrm>
          <a:prstGeom prst="rect">
            <a:avLst/>
          </a:prstGeom>
          <a:solidFill>
            <a:srgbClr val="F7BA01"/>
          </a:solidFill>
          <a:ln w="152400">
            <a:solidFill>
              <a:srgbClr val="000000"/>
            </a:solidFill>
          </a:ln>
        </p:spPr>
        <p:txBody>
          <a:bodyPr/>
          <a:lstStyle/>
          <a:p>
            <a:pPr defTabSz="697959">
              <a:defRPr b="1" sz="6080">
                <a:latin typeface="Arial"/>
                <a:ea typeface="Arial"/>
                <a:cs typeface="Arial"/>
                <a:sym typeface="Arial"/>
              </a:defRPr>
            </a:pPr>
          </a:p>
          <a:p>
            <a:pPr defTabSz="697959">
              <a:defRPr b="1" sz="6080">
                <a:latin typeface="Arial"/>
                <a:ea typeface="Arial"/>
                <a:cs typeface="Arial"/>
                <a:sym typeface="Arial"/>
              </a:defRPr>
            </a:pPr>
            <a:r>
              <a:t>Se ven empujados a refugiarse en  un mundo interno por miedo                     a la conexión interpersonal </a:t>
            </a:r>
          </a:p>
          <a:p>
            <a:pPr defTabSz="697959">
              <a:defRPr b="1" sz="6080">
                <a:latin typeface="Arial"/>
                <a:ea typeface="Arial"/>
                <a:cs typeface="Arial"/>
                <a:sym typeface="Arial"/>
              </a:defRPr>
            </a:pPr>
            <a:r>
              <a:t>y retornan a las relaciones sociales ,con una actitud complaciente ,empujados            por la sensación de soledad.</a:t>
            </a:r>
          </a:p>
          <a:p>
            <a:pPr defTabSz="697959">
              <a:defRPr b="1" sz="6080">
                <a:latin typeface="Arial"/>
                <a:ea typeface="Arial"/>
                <a:cs typeface="Arial"/>
                <a:sym typeface="Arial"/>
              </a:defRPr>
            </a:pPr>
          </a:p>
        </p:txBody>
      </p:sp>
      <p:sp>
        <p:nvSpPr>
          <p:cNvPr id="667"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70" name="canstockphoto6133829.jpg"/>
          <p:cNvGrpSpPr/>
          <p:nvPr/>
        </p:nvGrpSpPr>
        <p:grpSpPr>
          <a:xfrm>
            <a:off x="14740703" y="3002023"/>
            <a:ext cx="8339752" cy="8091126"/>
            <a:chOff x="0" y="0"/>
            <a:chExt cx="8339751" cy="8091125"/>
          </a:xfrm>
        </p:grpSpPr>
        <p:pic>
          <p:nvPicPr>
            <p:cNvPr id="668" name="canstockphoto6133829.jpg" descr="canstockphoto6133829.jpg"/>
            <p:cNvPicPr>
              <a:picLocks noChangeAspect="1"/>
            </p:cNvPicPr>
            <p:nvPr/>
          </p:nvPicPr>
          <p:blipFill>
            <a:blip r:embed="rId3">
              <a:extLst/>
            </a:blip>
            <a:stretch>
              <a:fillRect/>
            </a:stretch>
          </p:blipFill>
          <p:spPr>
            <a:xfrm>
              <a:off x="215900" y="139700"/>
              <a:ext cx="7907952" cy="7532326"/>
            </a:xfrm>
            <a:prstGeom prst="rect">
              <a:avLst/>
            </a:prstGeom>
            <a:ln w="12700" cap="flat">
              <a:noFill/>
              <a:miter lim="400000"/>
            </a:ln>
            <a:effectLst/>
          </p:spPr>
        </p:pic>
        <p:pic>
          <p:nvPicPr>
            <p:cNvPr id="669" name="canstockphoto6133829.jpg" descr="canstockphoto6133829.jpg"/>
            <p:cNvPicPr>
              <a:picLocks noChangeAspect="1"/>
            </p:cNvPicPr>
            <p:nvPr/>
          </p:nvPicPr>
          <p:blipFill>
            <a:blip r:embed="rId4">
              <a:extLst/>
            </a:blip>
            <a:stretch>
              <a:fillRect/>
            </a:stretch>
          </p:blipFill>
          <p:spPr>
            <a:xfrm>
              <a:off x="0" y="0"/>
              <a:ext cx="8339752" cy="80911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674" name="Las personas con Patrones Relacionales Aislados…"/>
          <p:cNvSpPr txBox="1"/>
          <p:nvPr>
            <p:ph type="ctrTitle"/>
          </p:nvPr>
        </p:nvSpPr>
        <p:spPr>
          <a:xfrm>
            <a:off x="1493556" y="517033"/>
            <a:ext cx="21396888" cy="6304710"/>
          </a:xfrm>
          <a:prstGeom prst="rect">
            <a:avLst/>
          </a:prstGeom>
          <a:solidFill>
            <a:srgbClr val="F7BA01"/>
          </a:solidFill>
          <a:ln w="152400">
            <a:solidFill>
              <a:srgbClr val="000000"/>
            </a:solidFill>
          </a:ln>
        </p:spPr>
        <p:txBody>
          <a:bodyPr/>
          <a:lstStyle/>
          <a:p>
            <a:pPr defTabSz="211327">
              <a:defRPr sz="4864"/>
            </a:pPr>
            <a:r>
              <a:t>Las personas con Patrones Relacionales Aislados </a:t>
            </a:r>
          </a:p>
          <a:p>
            <a:pPr defTabSz="211327">
              <a:defRPr sz="4864"/>
            </a:pPr>
            <a:r>
              <a:t>tienen un miedo característico : </a:t>
            </a:r>
          </a:p>
          <a:p>
            <a:pPr defTabSz="211327">
              <a:defRPr sz="4864"/>
            </a:pPr>
            <a:r>
              <a:rPr i="1" u="sng">
                <a:latin typeface="+mn-lt"/>
                <a:ea typeface="+mn-ea"/>
                <a:cs typeface="+mn-cs"/>
                <a:sym typeface="Helvetica Neue"/>
              </a:rPr>
              <a:t>Temor Implícito a la Invasión.</a:t>
            </a:r>
            <a:endParaRPr i="1" u="sng">
              <a:latin typeface="+mn-lt"/>
              <a:ea typeface="+mn-ea"/>
              <a:cs typeface="+mn-cs"/>
              <a:sym typeface="Helvetica Neue"/>
            </a:endParaRPr>
          </a:p>
          <a:p>
            <a:pPr defTabSz="211327">
              <a:defRPr sz="4864"/>
            </a:pPr>
          </a:p>
          <a:p>
            <a:pPr defTabSz="211327">
              <a:defRPr sz="4864"/>
            </a:pPr>
            <a:r>
              <a:t> Aunque pueden ser superficialmente sociables, es posible que utilicen el retraimiento  y la retirada emocional para manejarse en las relaciones. </a:t>
            </a:r>
          </a:p>
          <a:p>
            <a:pPr algn="l" defTabSz="211327">
              <a:defRPr sz="4864"/>
            </a:pPr>
          </a:p>
          <a:p>
            <a:pPr algn="l" defTabSz="211327">
              <a:defRPr sz="4864"/>
            </a:pPr>
            <a:r>
              <a:t>   Se esconden en un mundo interno de seguridad imaginaria.</a:t>
            </a:r>
          </a:p>
        </p:txBody>
      </p:sp>
      <p:sp>
        <p:nvSpPr>
          <p:cNvPr id="675" name="Se esconden en un mundo"/>
          <p:cNvSpPr txBox="1"/>
          <p:nvPr>
            <p:ph type="subTitle" sz="quarter" idx="1"/>
          </p:nvPr>
        </p:nvSpPr>
        <p:spPr>
          <a:xfrm>
            <a:off x="2654582" y="8148498"/>
            <a:ext cx="10795001" cy="4609314"/>
          </a:xfrm>
          <a:prstGeom prst="rect">
            <a:avLst/>
          </a:prstGeom>
          <a:solidFill>
            <a:srgbClr val="F7BA01"/>
          </a:solidFill>
          <a:ln w="152400">
            <a:solidFill>
              <a:srgbClr val="000000"/>
            </a:solidFill>
          </a:ln>
        </p:spPr>
        <p:txBody>
          <a:bodyPr/>
          <a:lstStyle>
            <a:lvl1pPr defTabSz="478790">
              <a:defRPr sz="6400">
                <a:latin typeface="Helvetica Neue Medium"/>
                <a:ea typeface="Helvetica Neue Medium"/>
                <a:cs typeface="Helvetica Neue Medium"/>
                <a:sym typeface="Helvetica Neue Medium"/>
              </a:defRPr>
            </a:lvl1pPr>
          </a:lstStyle>
          <a:p>
            <a:pPr/>
            <a:r>
              <a:t> Se esconden en un mundo interno de seguridad imaginaria.      </a:t>
            </a:r>
          </a:p>
        </p:txBody>
      </p:sp>
      <p:sp>
        <p:nvSpPr>
          <p:cNvPr id="676"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79" name="canstockphoto3461712.jpg"/>
          <p:cNvGrpSpPr/>
          <p:nvPr/>
        </p:nvGrpSpPr>
        <p:grpSpPr>
          <a:xfrm>
            <a:off x="14283729" y="7394619"/>
            <a:ext cx="9023814" cy="6304710"/>
            <a:chOff x="0" y="0"/>
            <a:chExt cx="9023812" cy="6304709"/>
          </a:xfrm>
        </p:grpSpPr>
        <p:pic>
          <p:nvPicPr>
            <p:cNvPr id="677" name="canstockphoto3461712.jpg" descr="canstockphoto3461712.jpg"/>
            <p:cNvPicPr>
              <a:picLocks noChangeAspect="1"/>
            </p:cNvPicPr>
            <p:nvPr/>
          </p:nvPicPr>
          <p:blipFill>
            <a:blip r:embed="rId3">
              <a:extLst/>
            </a:blip>
            <a:stretch>
              <a:fillRect/>
            </a:stretch>
          </p:blipFill>
          <p:spPr>
            <a:xfrm>
              <a:off x="215900" y="139700"/>
              <a:ext cx="8592013" cy="5745910"/>
            </a:xfrm>
            <a:prstGeom prst="rect">
              <a:avLst/>
            </a:prstGeom>
            <a:ln w="12700" cap="flat">
              <a:noFill/>
              <a:miter lim="400000"/>
            </a:ln>
            <a:effectLst/>
          </p:spPr>
        </p:pic>
        <p:pic>
          <p:nvPicPr>
            <p:cNvPr id="678" name="canstockphoto3461712.jpg" descr="canstockphoto3461712.jpg"/>
            <p:cNvPicPr>
              <a:picLocks noChangeAspect="1"/>
            </p:cNvPicPr>
            <p:nvPr/>
          </p:nvPicPr>
          <p:blipFill>
            <a:blip r:embed="rId4">
              <a:extLst/>
            </a:blip>
            <a:stretch>
              <a:fillRect/>
            </a:stretch>
          </p:blipFill>
          <p:spPr>
            <a:xfrm>
              <a:off x="0" y="-1"/>
              <a:ext cx="9023813" cy="630471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C66"/>
        </a:solidFill>
      </p:bgPr>
    </p:bg>
    <p:spTree>
      <p:nvGrpSpPr>
        <p:cNvPr id="1" name=""/>
        <p:cNvGrpSpPr/>
        <p:nvPr/>
      </p:nvGrpSpPr>
      <p:grpSpPr>
        <a:xfrm>
          <a:off x="0" y="0"/>
          <a:ext cx="0" cy="0"/>
          <a:chOff x="0" y="0"/>
          <a:chExt cx="0" cy="0"/>
        </a:xfrm>
      </p:grpSpPr>
      <p:sp>
        <p:nvSpPr>
          <p:cNvPr id="683" name="En una Psicoterapia Integrativa basada en el Desarrollo…"/>
          <p:cNvSpPr txBox="1"/>
          <p:nvPr>
            <p:ph type="ctrTitle"/>
          </p:nvPr>
        </p:nvSpPr>
        <p:spPr>
          <a:xfrm>
            <a:off x="957867" y="3103251"/>
            <a:ext cx="22860004" cy="10160002"/>
          </a:xfrm>
          <a:prstGeom prst="rect">
            <a:avLst/>
          </a:prstGeom>
          <a:solidFill>
            <a:srgbClr val="FFFC66"/>
          </a:solidFill>
        </p:spPr>
        <p:txBody>
          <a:bodyPr/>
          <a:lstStyle/>
          <a:p>
            <a:pPr defTabSz="784225">
              <a:defRPr sz="5000"/>
            </a:pPr>
            <a:r>
              <a:t>En una Psicoterapia Integrativa basada en el Desarrollo Evolutivo  </a:t>
            </a:r>
          </a:p>
          <a:p>
            <a:pPr defTabSz="784225">
              <a:defRPr sz="5000"/>
            </a:pPr>
            <a:r>
              <a:t>y focalizada en la Relación, nos centramos en la resolución                                  de la Negligencia Relacional y el Trauma Emocional resultante.   </a:t>
            </a:r>
          </a:p>
          <a:p>
            <a:pPr defTabSz="784225">
              <a:defRPr sz="5000"/>
            </a:pPr>
          </a:p>
          <a:p>
            <a:pPr defTabSz="784225">
              <a:defRPr sz="5000"/>
            </a:pPr>
          </a:p>
          <a:p>
            <a:pPr defTabSz="784225">
              <a:defRPr sz="5000"/>
            </a:pPr>
            <a:r>
              <a:t>Respondemos a las necesidades relacionales del cliente,                                     tanto arcaicas como actuales. </a:t>
            </a:r>
          </a:p>
          <a:p>
            <a:pPr defTabSz="784225">
              <a:defRPr sz="5000"/>
            </a:pPr>
          </a:p>
          <a:p>
            <a:pPr defTabSz="784225">
              <a:defRPr sz="5000"/>
            </a:pPr>
            <a:r>
              <a:t>Exploramos con el cliente las formas que desarrolló para compensar, cuando sus necesidades no fueron satisfechas, y exploramos cómo esas compensaciones arcaicas pueden interferir en el hoy con la satisfacción de las necesidades actuales.</a:t>
            </a:r>
          </a:p>
        </p:txBody>
      </p:sp>
      <p:sp>
        <p:nvSpPr>
          <p:cNvPr id="684" name="Psicoterapia integrativa basada en el…"/>
          <p:cNvSpPr txBox="1"/>
          <p:nvPr>
            <p:ph type="subTitle" sz="quarter" idx="1"/>
          </p:nvPr>
        </p:nvSpPr>
        <p:spPr>
          <a:xfrm>
            <a:off x="762000" y="371442"/>
            <a:ext cx="22860000" cy="2540002"/>
          </a:xfrm>
          <a:prstGeom prst="rect">
            <a:avLst/>
          </a:prstGeom>
          <a:solidFill>
            <a:srgbClr val="FFFC66"/>
          </a:solidFill>
        </p:spPr>
        <p:txBody>
          <a:bodyPr/>
          <a:lstStyle/>
          <a:p>
            <a:pPr>
              <a:defRPr b="1" sz="6300"/>
            </a:pPr>
            <a:r>
              <a:t>Psicoterapia Integrativa basada en el </a:t>
            </a:r>
          </a:p>
          <a:p>
            <a:pPr>
              <a:defRPr b="1" sz="6300"/>
            </a:pPr>
            <a:r>
              <a:t>D</a:t>
            </a:r>
            <a:r>
              <a:t>esarrollo Evolutivo y focalizada en la Relación.</a:t>
            </a:r>
          </a:p>
        </p:txBody>
      </p:sp>
      <p:sp>
        <p:nvSpPr>
          <p:cNvPr id="685"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C66"/>
        </a:solidFill>
      </p:bgPr>
    </p:bg>
    <p:spTree>
      <p:nvGrpSpPr>
        <p:cNvPr id="1" name=""/>
        <p:cNvGrpSpPr/>
        <p:nvPr/>
      </p:nvGrpSpPr>
      <p:grpSpPr>
        <a:xfrm>
          <a:off x="0" y="0"/>
          <a:ext cx="0" cy="0"/>
          <a:chOff x="0" y="0"/>
          <a:chExt cx="0" cy="0"/>
        </a:xfrm>
      </p:grpSpPr>
      <p:sp>
        <p:nvSpPr>
          <p:cNvPr id="689" name="Una dimensión significativa en la resolución                                              del Trauma Relacional es atender a la posible ausencia                                     de Funciones Parentales en la vida del cliente.…"/>
          <p:cNvSpPr txBox="1"/>
          <p:nvPr>
            <p:ph type="ctrTitle"/>
          </p:nvPr>
        </p:nvSpPr>
        <p:spPr>
          <a:xfrm>
            <a:off x="762000" y="2794000"/>
            <a:ext cx="22860000" cy="10160000"/>
          </a:xfrm>
          <a:prstGeom prst="rect">
            <a:avLst/>
          </a:prstGeom>
          <a:solidFill>
            <a:srgbClr val="FFFC66"/>
          </a:solidFill>
        </p:spPr>
        <p:txBody>
          <a:bodyPr/>
          <a:lstStyle/>
          <a:p>
            <a:pPr defTabSz="560514">
              <a:defRPr sz="6790"/>
            </a:pPr>
            <a:r>
              <a:t>Una dimensión significativa en la resolución                                              del Trauma Relacional es atender a la posible ausencia                                     de Funciones Parentales en la vida del cliente.   </a:t>
            </a:r>
          </a:p>
          <a:p>
            <a:pPr defTabSz="560514">
              <a:defRPr sz="6790"/>
            </a:pPr>
          </a:p>
          <a:p>
            <a:pPr defTabSz="560514">
              <a:defRPr sz="7566"/>
            </a:pPr>
          </a:p>
          <a:p>
            <a:pPr defTabSz="560514">
              <a:defRPr sz="5917"/>
            </a:pPr>
            <a:r>
              <a:t>A través de nuestra indagación respetuosa, de la sintonía con                    los afectos diferentes del cliente y de nuestra implicación personal, proporcionamos una respuesta que aborda las Funciones Terapéuticas de  Estabilización, Regulación, Reparación y Mejora y estimulo a la superación y crecimiento.</a:t>
            </a:r>
          </a:p>
        </p:txBody>
      </p:sp>
      <p:sp>
        <p:nvSpPr>
          <p:cNvPr id="690" name="Psicoterapia integrativa basada en el…"/>
          <p:cNvSpPr txBox="1"/>
          <p:nvPr>
            <p:ph type="subTitle" sz="quarter" idx="1"/>
          </p:nvPr>
        </p:nvSpPr>
        <p:spPr>
          <a:xfrm>
            <a:off x="762000" y="116918"/>
            <a:ext cx="22860000" cy="2540001"/>
          </a:xfrm>
          <a:prstGeom prst="rect">
            <a:avLst/>
          </a:prstGeom>
          <a:solidFill>
            <a:srgbClr val="FFFC66"/>
          </a:solidFill>
        </p:spPr>
        <p:txBody>
          <a:bodyPr/>
          <a:lstStyle/>
          <a:p>
            <a:pPr>
              <a:defRPr b="1" sz="6300"/>
            </a:pPr>
            <a:r>
              <a:t>Psicoterapia integrativa basada en el </a:t>
            </a:r>
          </a:p>
          <a:p>
            <a:pPr>
              <a:defRPr b="1" sz="6300"/>
            </a:pPr>
            <a:r>
              <a:t>D</a:t>
            </a:r>
            <a:r>
              <a:t>esarrollo Evolutivo y Focalizada en la Relación.</a:t>
            </a:r>
          </a:p>
        </p:txBody>
      </p:sp>
      <p:sp>
        <p:nvSpPr>
          <p:cNvPr id="691"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olidFill>
      </p:bgPr>
    </p:bg>
    <p:spTree>
      <p:nvGrpSpPr>
        <p:cNvPr id="1" name=""/>
        <p:cNvGrpSpPr/>
        <p:nvPr/>
      </p:nvGrpSpPr>
      <p:grpSpPr>
        <a:xfrm>
          <a:off x="0" y="0"/>
          <a:ext cx="0" cy="0"/>
          <a:chOff x="0" y="0"/>
          <a:chExt cx="0" cy="0"/>
        </a:xfrm>
      </p:grpSpPr>
      <p:sp>
        <p:nvSpPr>
          <p:cNvPr id="695" name="Arte y ciencia de la relación: La práctica de la psicoterapia integrativa.…"/>
          <p:cNvSpPr txBox="1"/>
          <p:nvPr>
            <p:ph type="ctrTitle"/>
          </p:nvPr>
        </p:nvSpPr>
        <p:spPr>
          <a:xfrm>
            <a:off x="762000" y="2482391"/>
            <a:ext cx="22860000" cy="10160001"/>
          </a:xfrm>
          <a:prstGeom prst="rect">
            <a:avLst/>
          </a:prstGeom>
          <a:solidFill>
            <a:srgbClr val="FFFC66"/>
          </a:solidFill>
        </p:spPr>
        <p:txBody>
          <a:bodyPr/>
          <a:lstStyle/>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a:p>
            <a:pPr defTabSz="138988">
              <a:defRPr sz="3875">
                <a:uFill>
                  <a:solidFill>
                    <a:srgbClr val="000000"/>
                  </a:solidFill>
                </a:uFill>
                <a:latin typeface="Times New Roman"/>
                <a:ea typeface="Times New Roman"/>
                <a:cs typeface="Times New Roman"/>
                <a:sym typeface="Times New Roman"/>
              </a:defRPr>
            </a:pPr>
          </a:p>
          <a:p>
            <a:pPr defTabSz="138988">
              <a:defRPr b="1" i="1" sz="3875">
                <a:uFill>
                  <a:solidFill>
                    <a:srgbClr val="000000"/>
                  </a:solidFill>
                </a:uFill>
                <a:latin typeface="Arial"/>
                <a:ea typeface="Arial"/>
                <a:cs typeface="Arial"/>
                <a:sym typeface="Arial"/>
              </a:defRPr>
            </a:pPr>
            <a:r>
              <a:t>Arte y Ciencia de la Relación: La práctica de la Psicoterapia Integrativa.</a:t>
            </a:r>
            <a:r>
              <a:rPr b="0"/>
              <a:t>                                 </a:t>
            </a:r>
          </a:p>
          <a:p>
            <a:pPr defTabSz="138988">
              <a:defRPr sz="3875">
                <a:uFill>
                  <a:solidFill>
                    <a:srgbClr val="000000"/>
                  </a:solidFill>
                </a:uFill>
                <a:latin typeface="Arial"/>
                <a:ea typeface="Arial"/>
                <a:cs typeface="Arial"/>
                <a:sym typeface="Arial"/>
              </a:defRPr>
            </a:pPr>
            <a:r>
              <a:rPr i="1"/>
              <a:t>Editorial Mensajero. </a:t>
            </a:r>
            <a:r>
              <a:t>Grupo de Comunicación Loyola.</a:t>
            </a:r>
            <a:r>
              <a:rPr i="1"/>
              <a:t> </a:t>
            </a:r>
            <a:r>
              <a:t>ISBN: 978-84-271-4813-0</a:t>
            </a:r>
          </a:p>
          <a:p>
            <a:pPr defTabSz="138988">
              <a:defRPr sz="3875">
                <a:uFill>
                  <a:solidFill>
                    <a:srgbClr val="000000"/>
                  </a:solidFill>
                </a:uFill>
                <a:latin typeface="Arial"/>
                <a:ea typeface="Arial"/>
                <a:cs typeface="Arial"/>
                <a:sym typeface="Arial"/>
              </a:defRPr>
            </a:pPr>
          </a:p>
          <a:p>
            <a:pPr defTabSz="138988">
              <a:defRPr b="1" i="1" sz="3875">
                <a:uFill>
                  <a:solidFill>
                    <a:srgbClr val="000000"/>
                  </a:solidFill>
                </a:uFill>
                <a:latin typeface="Arial"/>
                <a:ea typeface="Arial"/>
                <a:cs typeface="Arial"/>
                <a:sym typeface="Arial"/>
              </a:defRPr>
            </a:pPr>
            <a:r>
              <a:t>Presencia Terapeútica y Patrones Relacionales: </a:t>
            </a:r>
          </a:p>
          <a:p>
            <a:pPr defTabSz="138988">
              <a:defRPr b="1" i="1" sz="3875">
                <a:uFill>
                  <a:solidFill>
                    <a:srgbClr val="000000"/>
                  </a:solidFill>
                </a:uFill>
                <a:latin typeface="Arial"/>
                <a:ea typeface="Arial"/>
                <a:cs typeface="Arial"/>
                <a:sym typeface="Arial"/>
              </a:defRPr>
            </a:pPr>
            <a:r>
              <a:t>Conceptos y Practica de la Psicoterapia Integrativa.</a:t>
            </a:r>
            <a:r>
              <a:rPr b="0" i="0"/>
              <a:t>  </a:t>
            </a:r>
          </a:p>
          <a:p>
            <a:pPr defTabSz="138988">
              <a:defRPr sz="3875">
                <a:uFill>
                  <a:solidFill>
                    <a:srgbClr val="000000"/>
                  </a:solidFill>
                </a:uFill>
                <a:latin typeface="Arial"/>
                <a:ea typeface="Arial"/>
                <a:cs typeface="Arial"/>
                <a:sym typeface="Arial"/>
              </a:defRPr>
            </a:pPr>
            <a:r>
              <a:t>London:  Karnac Books Ltd.  </a:t>
            </a:r>
          </a:p>
          <a:p>
            <a:pPr defTabSz="138988">
              <a:defRPr sz="3875">
                <a:uFill>
                  <a:solidFill>
                    <a:srgbClr val="000000"/>
                  </a:solidFill>
                </a:uFill>
                <a:latin typeface="Arial"/>
                <a:ea typeface="Arial"/>
                <a:cs typeface="Arial"/>
                <a:sym typeface="Arial"/>
              </a:defRPr>
            </a:pPr>
          </a:p>
          <a:p>
            <a:pPr defTabSz="138988">
              <a:defRPr b="1" i="1" sz="3875">
                <a:uFill>
                  <a:solidFill>
                    <a:srgbClr val="000000"/>
                  </a:solidFill>
                </a:uFill>
                <a:latin typeface="Arial"/>
                <a:ea typeface="Arial"/>
                <a:cs typeface="Arial"/>
                <a:sym typeface="Arial"/>
              </a:defRPr>
            </a:pPr>
            <a:r>
              <a:t>Mas Allá de la Empatia: Una Terapia de Contracto--en-la-Relacion.</a:t>
            </a:r>
            <a:r>
              <a:rPr b="0" i="0"/>
              <a:t>  </a:t>
            </a:r>
          </a:p>
          <a:p>
            <a:pPr defTabSz="138988">
              <a:defRPr sz="3875">
                <a:uFill>
                  <a:solidFill>
                    <a:srgbClr val="000000"/>
                  </a:solidFill>
                </a:uFill>
                <a:latin typeface="Arial"/>
                <a:ea typeface="Arial"/>
                <a:cs typeface="Arial"/>
                <a:sym typeface="Arial"/>
              </a:defRPr>
            </a:pPr>
            <a:r>
              <a:t> Editorial Desclee de Brouwer.</a:t>
            </a:r>
          </a:p>
          <a:p>
            <a:pPr algn="l" defTabSz="138988">
              <a:defRPr sz="3496">
                <a:uFill>
                  <a:solidFill>
                    <a:srgbClr val="000000"/>
                  </a:solidFill>
                </a:uFill>
                <a:latin typeface="Arial"/>
                <a:ea typeface="Arial"/>
                <a:cs typeface="Arial"/>
                <a:sym typeface="Arial"/>
              </a:defRPr>
            </a:pPr>
          </a:p>
          <a:p>
            <a:pPr algn="l" defTabSz="138988">
              <a:defRPr sz="3496">
                <a:uFill>
                  <a:solidFill>
                    <a:srgbClr val="000000"/>
                  </a:solidFill>
                </a:uFill>
                <a:latin typeface="Arial"/>
                <a:ea typeface="Arial"/>
                <a:cs typeface="Arial"/>
                <a:sym typeface="Arial"/>
              </a:defRPr>
            </a:pPr>
          </a:p>
          <a:p>
            <a:pPr algn="l" defTabSz="138988">
              <a:defRPr sz="3496">
                <a:uFill>
                  <a:solidFill>
                    <a:srgbClr val="000000"/>
                  </a:solidFill>
                </a:uFill>
                <a:latin typeface="Arial"/>
                <a:ea typeface="Arial"/>
                <a:cs typeface="Arial"/>
                <a:sym typeface="Arial"/>
              </a:defRPr>
            </a:pPr>
          </a:p>
          <a:p>
            <a:pPr algn="l" defTabSz="138988">
              <a:defRPr sz="3496">
                <a:uFill>
                  <a:solidFill>
                    <a:srgbClr val="000000"/>
                  </a:solidFill>
                </a:uFill>
                <a:latin typeface="Arial"/>
                <a:ea typeface="Arial"/>
                <a:cs typeface="Arial"/>
                <a:sym typeface="Arial"/>
              </a:defRPr>
            </a:pPr>
          </a:p>
          <a:p>
            <a:pPr algn="l" defTabSz="138988">
              <a:defRPr sz="3496">
                <a:uFill>
                  <a:solidFill>
                    <a:srgbClr val="000000"/>
                  </a:solidFill>
                </a:uFill>
                <a:latin typeface="Arial"/>
                <a:ea typeface="Arial"/>
                <a:cs typeface="Arial"/>
                <a:sym typeface="Arial"/>
              </a:defRPr>
            </a:pPr>
          </a:p>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a:p>
            <a:pPr algn="l" defTabSz="138988">
              <a:defRPr sz="1368">
                <a:uFill>
                  <a:solidFill>
                    <a:srgbClr val="000000"/>
                  </a:solidFill>
                </a:uFill>
                <a:latin typeface="Times New Roman"/>
                <a:ea typeface="Times New Roman"/>
                <a:cs typeface="Times New Roman"/>
                <a:sym typeface="Times New Roman"/>
              </a:defRPr>
            </a:pPr>
          </a:p>
        </p:txBody>
      </p:sp>
      <p:sp>
        <p:nvSpPr>
          <p:cNvPr id="696" name="Libros en Español de Richard Erskine"/>
          <p:cNvSpPr txBox="1"/>
          <p:nvPr>
            <p:ph type="subTitle" sz="quarter" idx="1"/>
          </p:nvPr>
        </p:nvSpPr>
        <p:spPr>
          <a:xfrm>
            <a:off x="762000" y="456282"/>
            <a:ext cx="22860000" cy="1587503"/>
          </a:xfrm>
          <a:prstGeom prst="rect">
            <a:avLst/>
          </a:prstGeom>
          <a:solidFill>
            <a:srgbClr val="FFFC66"/>
          </a:solidFill>
        </p:spPr>
        <p:txBody>
          <a:bodyPr/>
          <a:lstStyle>
            <a:lvl1pPr>
              <a:defRPr b="1"/>
            </a:lvl1pPr>
          </a:lstStyle>
          <a:p>
            <a:pPr/>
            <a:r>
              <a:t>Libros en Español de Richard Erskine</a:t>
            </a:r>
          </a:p>
        </p:txBody>
      </p:sp>
      <p:sp>
        <p:nvSpPr>
          <p:cNvPr id="697"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701" name="El texto y las imágenes de esta presentación se prepararon como seminario Zoom patrocinado por el 2º Simposio Internacional de Terapia del Trauma. 8 de diciembre de 2023…"/>
          <p:cNvSpPr txBox="1"/>
          <p:nvPr>
            <p:ph type="ctrTitle"/>
          </p:nvPr>
        </p:nvSpPr>
        <p:spPr>
          <a:xfrm>
            <a:off x="995214" y="458886"/>
            <a:ext cx="22860004" cy="6096003"/>
          </a:xfrm>
          <a:prstGeom prst="rect">
            <a:avLst/>
          </a:prstGeom>
          <a:solidFill>
            <a:srgbClr val="FFFFFF"/>
          </a:solidFill>
        </p:spPr>
        <p:txBody>
          <a:bodyPr/>
          <a:lstStyle/>
          <a:p>
            <a:pPr defTabSz="330200">
              <a:defRPr b="1" sz="4000">
                <a:latin typeface="+mn-lt"/>
                <a:ea typeface="+mn-ea"/>
                <a:cs typeface="+mn-cs"/>
                <a:sym typeface="Helvetica Neue"/>
              </a:defRPr>
            </a:pPr>
            <a:r>
              <a:t>El texto y las imágenes de esta presentación se prepararon como seminario Zoom patrocinado por el 2º Simposio Internacional de Terapia del Trauma. 8 de diciembre de 2023</a:t>
            </a:r>
          </a:p>
          <a:p>
            <a:pPr defTabSz="330200">
              <a:defRPr b="1" sz="4200">
                <a:latin typeface="+mn-lt"/>
                <a:ea typeface="+mn-ea"/>
                <a:cs typeface="+mn-cs"/>
                <a:sym typeface="Helvetica Neue"/>
              </a:defRPr>
            </a:pPr>
            <a:r>
              <a:t>    </a:t>
            </a:r>
          </a:p>
          <a:p>
            <a:pPr defTabSz="330200">
              <a:defRPr b="1" sz="4200">
                <a:latin typeface="+mn-lt"/>
                <a:ea typeface="+mn-ea"/>
                <a:cs typeface="+mn-cs"/>
                <a:sym typeface="Helvetica Neue"/>
              </a:defRPr>
            </a:pPr>
            <a:r>
              <a:t> </a:t>
            </a:r>
            <a:r>
              <a:rPr sz="3600"/>
              <a:t>Todos los materiales aquí contenidos están protegidos por Copyright Internacional,                                                   3 de Enero de 2016 y 1 de Mayo de 2020.</a:t>
            </a:r>
            <a:endParaRPr sz="3600"/>
          </a:p>
          <a:p>
            <a:pPr defTabSz="330200">
              <a:defRPr b="1" sz="3600">
                <a:latin typeface="+mn-lt"/>
                <a:ea typeface="+mn-ea"/>
                <a:cs typeface="+mn-cs"/>
                <a:sym typeface="Helvetica Neue"/>
              </a:defRPr>
            </a:pPr>
            <a:r>
              <a:t>                                                                     </a:t>
            </a:r>
          </a:p>
          <a:p>
            <a:pPr defTabSz="330200">
              <a:defRPr b="1" sz="3600">
                <a:latin typeface="+mn-lt"/>
                <a:ea typeface="+mn-ea"/>
                <a:cs typeface="+mn-cs"/>
                <a:sym typeface="Helvetica Neue"/>
              </a:defRPr>
            </a:pPr>
            <a:r>
              <a:t>Siguen siendo propiedad del Instituto de Psicoterapia Integrativa y Richard G. Erskine Consulting, Inc.  </a:t>
            </a:r>
          </a:p>
          <a:p>
            <a:pPr defTabSz="330200">
              <a:defRPr b="1" sz="3600">
                <a:latin typeface="+mn-lt"/>
                <a:ea typeface="+mn-ea"/>
                <a:cs typeface="+mn-cs"/>
                <a:sym typeface="Helvetica Neue"/>
              </a:defRPr>
            </a:pPr>
            <a:r>
              <a:t>                      </a:t>
            </a:r>
          </a:p>
          <a:p>
            <a:pPr defTabSz="330200">
              <a:defRPr b="1" sz="3600">
                <a:latin typeface="+mn-lt"/>
                <a:ea typeface="+mn-ea"/>
                <a:cs typeface="+mn-cs"/>
                <a:sym typeface="Helvetica Neue"/>
              </a:defRPr>
            </a:pPr>
            <a:r>
              <a:t>La reproducción está prohibida bajo las leyes Internacionales de Copyright.</a:t>
            </a:r>
          </a:p>
        </p:txBody>
      </p:sp>
      <p:sp>
        <p:nvSpPr>
          <p:cNvPr id="702" name="The  text and images in this presentation were prepared as  a Zoom seminar sponsored by                                                2nd  International Symposium on Trauma Therapy. December 8, 2023…"/>
          <p:cNvSpPr txBox="1"/>
          <p:nvPr>
            <p:ph type="subTitle" sz="half" idx="1"/>
          </p:nvPr>
        </p:nvSpPr>
        <p:spPr>
          <a:xfrm>
            <a:off x="762000" y="7255288"/>
            <a:ext cx="22860000" cy="5588003"/>
          </a:xfrm>
          <a:prstGeom prst="rect">
            <a:avLst/>
          </a:prstGeom>
          <a:solidFill>
            <a:srgbClr val="FFFFFF"/>
          </a:solidFill>
        </p:spPr>
        <p:txBody>
          <a:bodyPr/>
          <a:lstStyle/>
          <a:p>
            <a:pPr defTabSz="178635">
              <a:spcBef>
                <a:spcPts val="900"/>
              </a:spcBef>
              <a:defRPr b="1" i="1" sz="2100">
                <a:solidFill>
                  <a:schemeClr val="accent1">
                    <a:lumOff val="-9999"/>
                  </a:schemeClr>
                </a:solidFill>
                <a:latin typeface="Arial"/>
                <a:ea typeface="Arial"/>
                <a:cs typeface="Arial"/>
                <a:sym typeface="Arial"/>
              </a:defRPr>
            </a:pPr>
          </a:p>
          <a:p>
            <a:pPr defTabSz="178635">
              <a:spcBef>
                <a:spcPts val="900"/>
              </a:spcBef>
              <a:defRPr b="1" i="1" sz="3900"/>
            </a:pPr>
            <a:r>
              <a:t>The  text and images in this presentation were prepared as  a Zoom seminar sponsored by                                                2nd  International Symposium on Trauma Therapy. December 8, 2023</a:t>
            </a:r>
            <a:r>
              <a:rPr>
                <a:latin typeface="Arial"/>
                <a:ea typeface="Arial"/>
                <a:cs typeface="Arial"/>
                <a:sym typeface="Arial"/>
              </a:rPr>
              <a:t>    </a:t>
            </a:r>
            <a:endParaRPr>
              <a:latin typeface="Arial"/>
              <a:ea typeface="Arial"/>
              <a:cs typeface="Arial"/>
              <a:sym typeface="Arial"/>
            </a:endParaRPr>
          </a:p>
          <a:p>
            <a:pPr defTabSz="178635">
              <a:spcBef>
                <a:spcPts val="900"/>
              </a:spcBef>
              <a:defRPr b="1" i="1" sz="3900">
                <a:latin typeface="Arial"/>
                <a:ea typeface="Arial"/>
                <a:cs typeface="Arial"/>
                <a:sym typeface="Arial"/>
              </a:defRPr>
            </a:pPr>
            <a:r>
              <a:t> All materials herein are protected by International Copyright,                                                                                         January 3, 2016 &amp; May 1, 2020.                                                                     </a:t>
            </a:r>
          </a:p>
          <a:p>
            <a:pPr defTabSz="178635">
              <a:spcBef>
                <a:spcPts val="900"/>
              </a:spcBef>
              <a:defRPr b="1" i="1" sz="3900">
                <a:latin typeface="Arial"/>
                <a:ea typeface="Arial"/>
                <a:cs typeface="Arial"/>
                <a:sym typeface="Arial"/>
              </a:defRPr>
            </a:pPr>
            <a:r>
              <a:t>They remain the property of the Institute for Integrative Psychotherapy                                                                  and Richard G. Erskine Consulting, Inc.                        </a:t>
            </a:r>
          </a:p>
          <a:p>
            <a:pPr defTabSz="178635">
              <a:spcBef>
                <a:spcPts val="900"/>
              </a:spcBef>
              <a:defRPr b="1" i="1" sz="3900">
                <a:latin typeface="Arial"/>
                <a:ea typeface="Arial"/>
                <a:cs typeface="Arial"/>
                <a:sym typeface="Arial"/>
              </a:defRPr>
            </a:pPr>
            <a:r>
              <a:t>Reproduction is prohibited under International Copyright laws.</a:t>
            </a:r>
          </a:p>
        </p:txBody>
      </p:sp>
      <p:sp>
        <p:nvSpPr>
          <p:cNvPr id="703" name="Slide Number"/>
          <p:cNvSpPr txBox="1"/>
          <p:nvPr>
            <p:ph type="sldNum" sz="quarter" idx="4294967295"/>
          </p:nvPr>
        </p:nvSpPr>
        <p:spPr>
          <a:xfrm>
            <a:off x="11959031" y="13081000"/>
            <a:ext cx="453239"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9" name="1) Seguridad en la relación:                                                                                      la experiencia visceral de que nuestras vulnerabilidades físicas y emocionales están protegidas…"/>
          <p:cNvSpPr txBox="1"/>
          <p:nvPr>
            <p:ph type="ctrTitle"/>
          </p:nvPr>
        </p:nvSpPr>
        <p:spPr>
          <a:xfrm>
            <a:off x="1212391" y="2298700"/>
            <a:ext cx="20828002" cy="4648200"/>
          </a:xfrm>
          <a:prstGeom prst="rect">
            <a:avLst/>
          </a:prstGeom>
          <a:solidFill>
            <a:srgbClr val="000000"/>
          </a:solidFill>
        </p:spPr>
        <p:txBody>
          <a:bodyPr/>
          <a:lstStyle/>
          <a:p>
            <a:pPr defTabSz="751205">
              <a:defRPr b="1" sz="7000">
                <a:solidFill>
                  <a:srgbClr val="FFFFFF"/>
                </a:solidFill>
                <a:latin typeface="+mn-lt"/>
                <a:ea typeface="+mn-ea"/>
                <a:cs typeface="+mn-cs"/>
                <a:sym typeface="Helvetica Neue"/>
              </a:defRPr>
            </a:pPr>
            <a:r>
              <a:t>1) Seguridad en la relación:  </a:t>
            </a:r>
            <a:r>
              <a:rPr sz="5500"/>
              <a:t>                                                                                    la experiencia visceral de que nuestras vulnerabilidades físicas y emocionales están protegidas  </a:t>
            </a:r>
            <a:endParaRPr sz="5500"/>
          </a:p>
          <a:p>
            <a:pPr defTabSz="751205">
              <a:defRPr b="1" sz="5500">
                <a:solidFill>
                  <a:srgbClr val="FFFFFF"/>
                </a:solidFill>
                <a:latin typeface="+mn-lt"/>
                <a:ea typeface="+mn-ea"/>
                <a:cs typeface="+mn-cs"/>
                <a:sym typeface="Helvetica Neue"/>
              </a:defRPr>
            </a:pPr>
            <a:r>
              <a:t> Y de que por tanto estamos visceralmente a salvo.</a:t>
            </a:r>
          </a:p>
        </p:txBody>
      </p:sp>
      <p:sp>
        <p:nvSpPr>
          <p:cNvPr id="200" name="Ocho necesidades relacionales"/>
          <p:cNvSpPr txBox="1"/>
          <p:nvPr>
            <p:ph type="subTitle" sz="quarter" idx="1"/>
          </p:nvPr>
        </p:nvSpPr>
        <p:spPr>
          <a:xfrm>
            <a:off x="1975962" y="512843"/>
            <a:ext cx="20828002" cy="1587503"/>
          </a:xfrm>
          <a:prstGeom prst="rect">
            <a:avLst/>
          </a:prstGeom>
        </p:spPr>
        <p:txBody>
          <a:bodyPr/>
          <a:lstStyle>
            <a:lvl1pPr>
              <a:defRPr b="1" sz="7900">
                <a:solidFill>
                  <a:srgbClr val="EE230C"/>
                </a:solidFill>
              </a:defRPr>
            </a:lvl1pPr>
          </a:lstStyle>
          <a:p>
            <a:pPr/>
            <a:r>
              <a:t>Ocho Necesidades Relacionales</a:t>
            </a:r>
          </a:p>
        </p:txBody>
      </p:sp>
      <p:sp>
        <p:nvSpPr>
          <p:cNvPr id="201" name="Slide Number"/>
          <p:cNvSpPr txBox="1"/>
          <p:nvPr>
            <p:ph type="sldNum" sz="quarter" idx="4294967295"/>
          </p:nvPr>
        </p:nvSpPr>
        <p:spPr>
          <a:xfrm>
            <a:off x="12043764" y="13081000"/>
            <a:ext cx="283770"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4" name="iStock_000001551614_Medium.jpg"/>
          <p:cNvGrpSpPr/>
          <p:nvPr/>
        </p:nvGrpSpPr>
        <p:grpSpPr>
          <a:xfrm>
            <a:off x="13860633" y="7145254"/>
            <a:ext cx="9857183" cy="6842388"/>
            <a:chOff x="0" y="0"/>
            <a:chExt cx="9857182" cy="6842386"/>
          </a:xfrm>
        </p:grpSpPr>
        <p:pic>
          <p:nvPicPr>
            <p:cNvPr id="202" name="iStock_000001551614_Medium.jpg" descr="iStock_000001551614_Medium.jpg"/>
            <p:cNvPicPr>
              <a:picLocks noChangeAspect="1"/>
            </p:cNvPicPr>
            <p:nvPr/>
          </p:nvPicPr>
          <p:blipFill>
            <a:blip r:embed="rId3">
              <a:extLst/>
            </a:blip>
            <a:stretch>
              <a:fillRect/>
            </a:stretch>
          </p:blipFill>
          <p:spPr>
            <a:xfrm>
              <a:off x="215900" y="139699"/>
              <a:ext cx="9425383" cy="6283589"/>
            </a:xfrm>
            <a:prstGeom prst="rect">
              <a:avLst/>
            </a:prstGeom>
            <a:ln w="12700" cap="flat">
              <a:noFill/>
              <a:miter lim="400000"/>
            </a:ln>
            <a:effectLst/>
          </p:spPr>
        </p:pic>
        <p:pic>
          <p:nvPicPr>
            <p:cNvPr id="203" name="iStock_000001551614_Medium.jpg" descr="iStock_000001551614_Medium.jpg"/>
            <p:cNvPicPr>
              <a:picLocks noChangeAspect="1"/>
            </p:cNvPicPr>
            <p:nvPr/>
          </p:nvPicPr>
          <p:blipFill>
            <a:blip r:embed="rId4">
              <a:extLst/>
            </a:blip>
            <a:stretch>
              <a:fillRect/>
            </a:stretch>
          </p:blipFill>
          <p:spPr>
            <a:xfrm>
              <a:off x="0" y="0"/>
              <a:ext cx="9857183" cy="684238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Stock_000020842262_Medium.jpg" descr="iStock_000020842262_Medium.jpg"/>
          <p:cNvPicPr>
            <a:picLocks noChangeAspect="1"/>
          </p:cNvPicPr>
          <p:nvPr/>
        </p:nvPicPr>
        <p:blipFill>
          <a:blip r:embed="rId3">
            <a:extLst/>
          </a:blip>
          <a:stretch>
            <a:fillRect/>
          </a:stretch>
        </p:blipFill>
        <p:spPr>
          <a:xfrm>
            <a:off x="15271264" y="3671008"/>
            <a:ext cx="6743468" cy="10106777"/>
          </a:xfrm>
          <a:prstGeom prst="rect">
            <a:avLst/>
          </a:prstGeom>
          <a:ln w="12700">
            <a:miter lim="400000"/>
          </a:ln>
        </p:spPr>
      </p:pic>
      <p:sp>
        <p:nvSpPr>
          <p:cNvPr id="209" name="Shape 367"/>
          <p:cNvSpPr txBox="1"/>
          <p:nvPr>
            <p:ph type="title"/>
          </p:nvPr>
        </p:nvSpPr>
        <p:spPr>
          <a:xfrm>
            <a:off x="1869280" y="-1553767"/>
            <a:ext cx="20645440" cy="4847011"/>
          </a:xfrm>
          <a:prstGeom prst="rect">
            <a:avLst/>
          </a:prstGeom>
        </p:spPr>
        <p:txBody>
          <a:bodyPr/>
          <a:lstStyle>
            <a:lvl1pPr>
              <a:defRPr b="1" sz="9800">
                <a:latin typeface="+mj-lt"/>
                <a:ea typeface="+mj-ea"/>
                <a:cs typeface="+mj-cs"/>
                <a:sym typeface="Helvetica"/>
              </a:defRPr>
            </a:lvl1pPr>
          </a:lstStyle>
          <a:p>
            <a:pPr/>
            <a:r>
              <a:t>2) Validación, afirmación y significación en una relación:</a:t>
            </a:r>
          </a:p>
        </p:txBody>
      </p:sp>
      <p:sp>
        <p:nvSpPr>
          <p:cNvPr id="210" name="Shape 369"/>
          <p:cNvSpPr txBox="1"/>
          <p:nvPr/>
        </p:nvSpPr>
        <p:spPr>
          <a:xfrm>
            <a:off x="3259461" y="4812796"/>
            <a:ext cx="9169404" cy="7823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821530">
              <a:defRPr b="1" sz="6400">
                <a:solidFill>
                  <a:srgbClr val="FFFFFF"/>
                </a:solidFill>
                <a:uFill>
                  <a:solidFill>
                    <a:srgbClr val="0051FF"/>
                  </a:solidFill>
                </a:uFill>
                <a:latin typeface="+mj-lt"/>
                <a:ea typeface="+mj-ea"/>
                <a:cs typeface="+mj-cs"/>
                <a:sym typeface="Helvetica"/>
              </a:defRPr>
            </a:lvl1pPr>
          </a:lstStyle>
          <a:p>
            <a:pPr/>
            <a:r>
              <a:t>que otra persona valide la importancia y la función de nuestros procesos intrapsíquicos de afecto, fantasía y construcción de significado.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